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294" r:id="rId3"/>
    <p:sldId id="293" r:id="rId4"/>
    <p:sldId id="304" r:id="rId5"/>
    <p:sldId id="301" r:id="rId6"/>
    <p:sldId id="305" r:id="rId7"/>
    <p:sldId id="295" r:id="rId8"/>
    <p:sldId id="306" r:id="rId9"/>
    <p:sldId id="296" r:id="rId10"/>
    <p:sldId id="307" r:id="rId11"/>
    <p:sldId id="297" r:id="rId12"/>
    <p:sldId id="308" r:id="rId13"/>
    <p:sldId id="298" r:id="rId14"/>
    <p:sldId id="309" r:id="rId15"/>
    <p:sldId id="299" r:id="rId16"/>
    <p:sldId id="310" r:id="rId17"/>
    <p:sldId id="300" r:id="rId18"/>
    <p:sldId id="311" r:id="rId19"/>
    <p:sldId id="302" r:id="rId20"/>
    <p:sldId id="312" r:id="rId21"/>
    <p:sldId id="278" r:id="rId22"/>
    <p:sldId id="292" r:id="rId23"/>
    <p:sldId id="279" r:id="rId24"/>
    <p:sldId id="474" r:id="rId25"/>
    <p:sldId id="303" r:id="rId26"/>
    <p:sldId id="270" r:id="rId27"/>
    <p:sldId id="445" r:id="rId28"/>
    <p:sldId id="313" r:id="rId29"/>
    <p:sldId id="315" r:id="rId30"/>
    <p:sldId id="316" r:id="rId31"/>
    <p:sldId id="317" r:id="rId32"/>
    <p:sldId id="446" r:id="rId33"/>
    <p:sldId id="280" r:id="rId34"/>
    <p:sldId id="447" r:id="rId35"/>
    <p:sldId id="291" r:id="rId36"/>
    <p:sldId id="463" r:id="rId37"/>
    <p:sldId id="464" r:id="rId38"/>
    <p:sldId id="465" r:id="rId39"/>
    <p:sldId id="466" r:id="rId40"/>
    <p:sldId id="449" r:id="rId41"/>
    <p:sldId id="320" r:id="rId42"/>
    <p:sldId id="322" r:id="rId43"/>
    <p:sldId id="448" r:id="rId44"/>
    <p:sldId id="321" r:id="rId45"/>
    <p:sldId id="286" r:id="rId46"/>
    <p:sldId id="323" r:id="rId47"/>
    <p:sldId id="287" r:id="rId48"/>
    <p:sldId id="288" r:id="rId49"/>
    <p:sldId id="324" r:id="rId50"/>
    <p:sldId id="326" r:id="rId51"/>
    <p:sldId id="327" r:id="rId52"/>
    <p:sldId id="325" r:id="rId53"/>
    <p:sldId id="450" r:id="rId54"/>
    <p:sldId id="328" r:id="rId55"/>
    <p:sldId id="332" r:id="rId56"/>
    <p:sldId id="329" r:id="rId57"/>
    <p:sldId id="330" r:id="rId58"/>
    <p:sldId id="331" r:id="rId59"/>
    <p:sldId id="444" r:id="rId60"/>
    <p:sldId id="475" r:id="rId61"/>
    <p:sldId id="476" r:id="rId62"/>
    <p:sldId id="468" r:id="rId63"/>
    <p:sldId id="469" r:id="rId64"/>
    <p:sldId id="470" r:id="rId65"/>
    <p:sldId id="471" r:id="rId66"/>
    <p:sldId id="472" r:id="rId67"/>
    <p:sldId id="473" r:id="rId68"/>
    <p:sldId id="477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289" r:id="rId77"/>
    <p:sldId id="492" r:id="rId78"/>
    <p:sldId id="493" r:id="rId79"/>
    <p:sldId id="494" r:id="rId80"/>
    <p:sldId id="495" r:id="rId81"/>
    <p:sldId id="496" r:id="rId82"/>
    <p:sldId id="525" r:id="rId83"/>
    <p:sldId id="268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504" r:id="rId92"/>
    <p:sldId id="505" r:id="rId93"/>
    <p:sldId id="506" r:id="rId94"/>
    <p:sldId id="507" r:id="rId95"/>
    <p:sldId id="508" r:id="rId96"/>
    <p:sldId id="526" r:id="rId97"/>
    <p:sldId id="509" r:id="rId98"/>
    <p:sldId id="510" r:id="rId99"/>
    <p:sldId id="511" r:id="rId100"/>
    <p:sldId id="512" r:id="rId101"/>
    <p:sldId id="513" r:id="rId102"/>
    <p:sldId id="514" r:id="rId103"/>
    <p:sldId id="515" r:id="rId104"/>
    <p:sldId id="281" r:id="rId105"/>
    <p:sldId id="273" r:id="rId106"/>
    <p:sldId id="516" r:id="rId107"/>
    <p:sldId id="282" r:id="rId108"/>
    <p:sldId id="274" r:id="rId109"/>
    <p:sldId id="517" r:id="rId110"/>
    <p:sldId id="283" r:id="rId111"/>
    <p:sldId id="275" r:id="rId112"/>
    <p:sldId id="284" r:id="rId113"/>
    <p:sldId id="518" r:id="rId114"/>
    <p:sldId id="519" r:id="rId115"/>
    <p:sldId id="467" r:id="rId116"/>
    <p:sldId id="520" r:id="rId117"/>
    <p:sldId id="521" r:id="rId118"/>
    <p:sldId id="522" r:id="rId119"/>
    <p:sldId id="523" r:id="rId120"/>
    <p:sldId id="524" r:id="rId121"/>
    <p:sldId id="527" r:id="rId122"/>
    <p:sldId id="290" r:id="rId123"/>
    <p:sldId id="490" r:id="rId124"/>
    <p:sldId id="491" r:id="rId125"/>
    <p:sldId id="441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D35E0-96BF-45A6-9871-D2B03F9E6D8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B18D7-0395-4899-A3A5-2D61C987E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ED9-F89D-483A-871D-E1C07A0A78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https://www.hopenglish.com/united-airlines-commercial-2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CEC2-8066-413E-92EF-48A4D55C38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https://www.hopenglish.com/united-airlines-commercial-2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CEC2-8066-413E-92EF-48A4D55C38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6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https://www.hopenglish.com/united-airlines-commercial-2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4CEC2-8066-413E-92EF-48A4D55C38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49ED9-F89D-483A-871D-E1C07A0A78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2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91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F6EF1-4D71-4B25-ABB5-B63BBE022E3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4D19-07B5-CAA1-D429-40784C6AC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A3B818-DAAC-576C-B85B-2E69D437C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FAFC-63C2-119C-282F-495761EB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42476-E0BC-50C4-0ACE-EF53F95A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C77AC-C4A7-354F-B899-C89235022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F8F1-E6A3-5A0B-1088-08475515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5EA84-1749-B636-B18C-70ABF1051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6986C-FC5A-858D-DDA6-0A809989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8C34-8DD5-7160-EEBF-BDAF26B7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3453B-2D56-84E7-67FB-D63AEFA4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B6FB0-E015-8E2D-9B3C-DA14E5A77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39268-1CBC-79CB-6240-BCB51372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1BE9F-9B9A-072C-C155-5357BA14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3DE4F-3EAE-F1A5-4DB2-07E0124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2C3F-0173-DE13-6A15-07222097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BCF0-7B83-5A83-1D7D-C7FBA238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9FEB3-4114-1119-055F-576570977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E1295-87B9-9588-B3AC-96B6FF48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21B73-7A14-A780-AB6C-A13083DD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B3513-85E8-BDED-415F-6A86A0E8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7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E75A-C2E5-2A06-809C-E2D003B8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89109-83B9-9790-7133-B4A248899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9BC8-F77F-ED79-073D-67357214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4A72B-3D7E-DAF4-5D99-66B1239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5ACFB-E6EC-DB78-8D45-677241B32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9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60FD-955F-4CCC-81C2-015C3B27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E91FB-CACB-E682-E371-C711E6E58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206C9-B943-8C3B-326E-573707C3C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3B2D4-6F7D-F1B3-171F-24F0FC91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04A1E-33E5-CCAA-8B0C-8C560102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58E0F-DBA4-6444-F01F-6D5624C8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2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423C-CF54-2C0F-DF70-475A6DC1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CDEA0-1931-B812-D68A-3616EF694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5A2C5-BC82-9A1D-567F-08631443C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B356-C33A-B213-7A5A-722F3043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943FD-5FBC-7943-E279-54105A41F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057EAF-560E-CF5E-07FB-25BBE816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A8070C-A554-8ADD-4467-C793ABED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46BB6-AA14-49F3-CDA9-95ACDF2A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4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5CA5-BD38-04E2-C747-3C598893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8D82E-351F-1B25-E2E7-8580D53A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FEF77-2106-4ADF-9FAE-0D437322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080DE-A04E-93B5-239E-428B2894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8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39C0D-4B11-44E3-9A38-55A11BDC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A12C4-0017-D21B-9BA4-1D1BA6C7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8AD5B-0513-9580-8217-C978B96B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67E2-30A2-3B1C-8C36-97DEBC04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2DD8-E858-E0A2-8391-B284DE03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1E20D-7868-105F-3897-78CE671BE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586C7-8A22-F549-F9BE-0ACE95DB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E2E87-8203-E030-5E5D-D69DEC68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67242-68BE-580D-C17C-9621CD88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5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6593-29A2-A8F2-2608-A7246E59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1CF6-F3F6-F972-31FA-8F16C0DBE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92EE7-DF51-E20C-64FE-F94050E31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6A4A1-4A04-09F5-3C15-E0B7CB26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82411-43E6-A2CA-1BD2-520C3B98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B1E3A-7B0A-B665-DE64-F0648D50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3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36DA4-A59D-63AD-71C6-BE6BE464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73F0C-48D4-4294-C0CD-C55A98F6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9FD02-DCB3-B4A1-8669-199F7EA66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C094C-C16F-474A-B4A6-CDD2F4542EC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9F736-A84D-1C4D-F115-9CF1E4AC6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479D7-6554-54FD-CC1F-5396929FA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BF8F-0D0F-4B6D-8E8D-5F3B587F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8534-43F3-B1B2-8A50-A3259A3B5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八册第四课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7F7C6-60D1-AA5E-18D7-8E9FBC9151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1625" y="2420888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星巴克咖啡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404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52736"/>
            <a:ext cx="83283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8643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</a:rPr>
              <a:t>甜 </a:t>
            </a: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(sweet)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8"/>
            <a:ext cx="9144000" cy="5733256"/>
          </a:xfrm>
        </p:spPr>
        <p:txBody>
          <a:bodyPr>
            <a:normAutofit/>
          </a:bodyPr>
          <a:lstStyle/>
          <a:p>
            <a:r>
              <a:rPr lang="zh-TW" altLang="en-US" dirty="0"/>
              <a:t>美式的糕餅</a:t>
            </a:r>
            <a:r>
              <a:rPr lang="zh-TW" altLang="en-US" dirty="0">
                <a:latin typeface="+mj-ea"/>
                <a:ea typeface="+mj-ea"/>
              </a:rPr>
              <a:t>都很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甜</a:t>
            </a:r>
            <a:r>
              <a:rPr lang="zh-TW" altLang="en-US" dirty="0"/>
              <a:t>，所以我不太喜歡吃。</a:t>
            </a:r>
            <a:endParaRPr lang="en-US" altLang="zh-TW" dirty="0"/>
          </a:p>
          <a:p>
            <a:r>
              <a:rPr lang="zh-CN" altLang="en-US" b="1" dirty="0"/>
              <a:t>美式的糕饼都很</a:t>
            </a:r>
            <a:r>
              <a:rPr lang="zh-CN" altLang="en-US" b="1" u="sng" dirty="0">
                <a:solidFill>
                  <a:srgbClr val="C00000"/>
                </a:solidFill>
              </a:rPr>
              <a:t>甜</a:t>
            </a:r>
            <a:r>
              <a:rPr lang="zh-CN" altLang="en-US" b="1" dirty="0"/>
              <a:t>，所以我不太喜欢吃。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789040"/>
            <a:ext cx="4023544" cy="27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2996953"/>
            <a:ext cx="3072305" cy="317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556793"/>
            <a:ext cx="6209803" cy="33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672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02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輕鬆</a:t>
            </a:r>
            <a:r>
              <a:rPr lang="zh-CN" alt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轻松</a:t>
            </a: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(effortlessly)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08720"/>
            <a:ext cx="9396536" cy="5760640"/>
          </a:xfrm>
        </p:spPr>
        <p:txBody>
          <a:bodyPr>
            <a:normAutofit/>
          </a:bodyPr>
          <a:lstStyle/>
          <a:p>
            <a:r>
              <a:rPr lang="zh-TW" altLang="en-US" dirty="0"/>
              <a:t>你要</a:t>
            </a:r>
            <a:r>
              <a:rPr lang="zh-TW" altLang="en-US" b="1" dirty="0">
                <a:solidFill>
                  <a:srgbClr val="0070C0"/>
                </a:solidFill>
              </a:rPr>
              <a:t>放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輕鬆</a:t>
            </a:r>
            <a:r>
              <a:rPr lang="zh-TW" altLang="en-US" dirty="0"/>
              <a:t>一點；你太緊張，考試反而會考不好 。</a:t>
            </a:r>
            <a:endParaRPr lang="en-US" altLang="zh-TW" dirty="0"/>
          </a:p>
          <a:p>
            <a:r>
              <a:rPr lang="zh-CN" altLang="en-US" dirty="0"/>
              <a:t>你要放</a:t>
            </a:r>
            <a:r>
              <a:rPr lang="zh-CN" altLang="en-US" u="sng" dirty="0">
                <a:solidFill>
                  <a:srgbClr val="C00000"/>
                </a:solidFill>
              </a:rPr>
              <a:t>轻松</a:t>
            </a:r>
            <a:r>
              <a:rPr lang="zh-CN" altLang="en-US" dirty="0"/>
              <a:t>一点；你太紧张，考试反而会考不好</a:t>
            </a:r>
            <a:endParaRPr lang="en-US" altLang="zh-TW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996952"/>
            <a:ext cx="5133008" cy="367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43979"/>
            <a:ext cx="751700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068960"/>
            <a:ext cx="2926656" cy="25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3096547"/>
            <a:ext cx="2746113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090834"/>
            <a:ext cx="2451516" cy="264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964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-27384"/>
            <a:ext cx="9144000" cy="1512168"/>
          </a:xfrm>
        </p:spPr>
        <p:txBody>
          <a:bodyPr>
            <a:normAutofit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分辨</a:t>
            </a:r>
            <a:br>
              <a:rPr lang="en-US" altLang="zh-TW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</a:b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differentiate, to distinguish )</a:t>
            </a:r>
            <a:endParaRPr lang="en-US" sz="36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12776"/>
            <a:ext cx="8964488" cy="5904656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你能分辨这些是真的古董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(antique)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还是假的贋品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(fakes)(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yànpǐn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吗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圖片 5" descr="古董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823" y="3393368"/>
            <a:ext cx="2125293" cy="32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古董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7554" y="3501008"/>
            <a:ext cx="3318966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古董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3833" y="4523952"/>
            <a:ext cx="2629845" cy="19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C79A-B8FF-44B2-8F3F-022F654F9DA7}"/>
              </a:ext>
            </a:extLst>
          </p:cNvPr>
          <p:cNvSpPr txBox="1"/>
          <p:nvPr/>
        </p:nvSpPr>
        <p:spPr>
          <a:xfrm>
            <a:off x="1919536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请用括号内的字造句来完成对话：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565D8-620B-46D7-A30C-1F028C303BD9}"/>
              </a:ext>
            </a:extLst>
          </p:cNvPr>
          <p:cNvSpPr txBox="1"/>
          <p:nvPr/>
        </p:nvSpPr>
        <p:spPr>
          <a:xfrm>
            <a:off x="1916602" y="2188020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1.</a:t>
            </a:r>
            <a:r>
              <a:rPr lang="zh-CN" altLang="en-US" sz="4000" dirty="0"/>
              <a:t>为什么篮球比赛两队要穿不一样的衣服？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sz="4000" dirty="0"/>
              <a:t>___________________________(</a:t>
            </a:r>
            <a:r>
              <a:rPr lang="zh-CN" altLang="en-US" sz="4000" dirty="0"/>
              <a:t>分辨</a:t>
            </a:r>
            <a:r>
              <a:rPr lang="en-US" altLang="zh-CN" sz="40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22437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93" y="260649"/>
            <a:ext cx="5904656" cy="328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3470729"/>
            <a:ext cx="26447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933057"/>
            <a:ext cx="3974986" cy="204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7132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收集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collect)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836712"/>
            <a:ext cx="9144000" cy="5328592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+mj-ea"/>
                <a:ea typeface="+mj-ea"/>
              </a:rPr>
              <a:t>王老师喜欢旅行</a:t>
            </a:r>
            <a:r>
              <a:rPr lang="en-US" altLang="zh-CN" sz="5400" dirty="0">
                <a:latin typeface="+mj-ea"/>
                <a:ea typeface="+mj-ea"/>
              </a:rPr>
              <a:t>,</a:t>
            </a:r>
            <a:r>
              <a:rPr lang="zh-CN" altLang="en-US" sz="5400" dirty="0">
                <a:latin typeface="+mj-ea"/>
                <a:ea typeface="+mj-ea"/>
              </a:rPr>
              <a:t>他收集了很多各地的明信片。</a:t>
            </a:r>
            <a:endParaRPr lang="en-US" sz="5400" dirty="0">
              <a:latin typeface="+mj-ea"/>
              <a:ea typeface="+mj-ea"/>
            </a:endParaRPr>
          </a:p>
        </p:txBody>
      </p:sp>
      <p:pic>
        <p:nvPicPr>
          <p:cNvPr id="8" name="圖片 7" descr="收集明信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6579" y="2708920"/>
            <a:ext cx="3816424" cy="408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C79A-B8FF-44B2-8F3F-022F654F9DA7}"/>
              </a:ext>
            </a:extLst>
          </p:cNvPr>
          <p:cNvSpPr txBox="1"/>
          <p:nvPr/>
        </p:nvSpPr>
        <p:spPr>
          <a:xfrm>
            <a:off x="1919536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请用括号内的字造句来完成对话：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565D8-620B-46D7-A30C-1F028C303BD9}"/>
              </a:ext>
            </a:extLst>
          </p:cNvPr>
          <p:cNvSpPr txBox="1"/>
          <p:nvPr/>
        </p:nvSpPr>
        <p:spPr>
          <a:xfrm>
            <a:off x="1916602" y="2188019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3.</a:t>
            </a:r>
            <a:r>
              <a:rPr lang="zh-CN" altLang="en-US" sz="4000" dirty="0"/>
              <a:t>听说小李是个篮球迷。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sz="4000" dirty="0"/>
              <a:t>___________________________(</a:t>
            </a:r>
            <a:r>
              <a:rPr lang="zh-CN" altLang="en-US" sz="4000" dirty="0"/>
              <a:t>收集</a:t>
            </a:r>
            <a:r>
              <a:rPr lang="en-US" altLang="zh-CN" sz="40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6436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620689"/>
            <a:ext cx="57245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712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0"/>
            <a:ext cx="653645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2708920"/>
            <a:ext cx="408901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0138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提問</a:t>
            </a:r>
            <a:br>
              <a:rPr lang="en-US" altLang="zh-TW" sz="6000" b="1" dirty="0">
                <a:solidFill>
                  <a:srgbClr val="0070C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</a:b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ask</a:t>
            </a:r>
            <a:r>
              <a:rPr lang="zh-TW" altLang="en-US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  <a:r>
              <a:rPr lang="en-US" altLang="zh-TW" sz="36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a question/ question)</a:t>
            </a:r>
            <a:endParaRPr lang="en-US" sz="36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112568"/>
          </a:xfrm>
        </p:spPr>
        <p:txBody>
          <a:bodyPr/>
          <a:lstStyle/>
          <a:p>
            <a:r>
              <a:rPr lang="zh-CN" altLang="en-US" sz="4800" dirty="0">
                <a:latin typeface="+mj-ea"/>
                <a:ea typeface="+mj-ea"/>
                <a:cs typeface="Times New Roman" pitchFamily="18" charset="0"/>
              </a:rPr>
              <a:t>现在请听众向演讲者 提问。</a:t>
            </a:r>
            <a:endParaRPr lang="en-US" altLang="zh-TW" sz="4800" dirty="0">
              <a:latin typeface="+mj-ea"/>
              <a:ea typeface="+mj-ea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圖片 5" descr="提問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5720" y="2708921"/>
            <a:ext cx="4536504" cy="3020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84" y="476672"/>
            <a:ext cx="756979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780928"/>
            <a:ext cx="57007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0286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指教</a:t>
            </a:r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6000" b="1" dirty="0">
                <a:solidFill>
                  <a:srgbClr val="0070C0"/>
                </a:solidFill>
                <a:latin typeface="王漢宗中明體注音" pitchFamily="82" charset="-120"/>
                <a:ea typeface="王漢宗中明體注音" pitchFamily="82" charset="-120"/>
              </a:rPr>
            </a:br>
            <a:r>
              <a:rPr lang="en-US" altLang="zh-TW" sz="3600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(give advice or comments)</a:t>
            </a:r>
            <a:endParaRPr lang="en-US" sz="3600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556792"/>
            <a:ext cx="9036496" cy="5040560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這是我個人的看法，還請大家多多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指教</a:t>
            </a:r>
            <a:r>
              <a:rPr lang="zh-TW" altLang="en-US" sz="5400" dirty="0"/>
              <a:t>。</a:t>
            </a:r>
            <a:endParaRPr lang="en-US" altLang="zh-TW" sz="5400" dirty="0"/>
          </a:p>
          <a:p>
            <a:r>
              <a:rPr lang="zh-TW" altLang="en-US" sz="5400" dirty="0"/>
              <a:t>我說中文說得不好，還請您</a:t>
            </a:r>
            <a:endParaRPr lang="en-US" altLang="zh-TW" sz="5400" dirty="0"/>
          </a:p>
          <a:p>
            <a:pPr>
              <a:buNone/>
            </a:pPr>
            <a:r>
              <a:rPr lang="zh-TW" alt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指教</a:t>
            </a:r>
            <a:r>
              <a:rPr lang="zh-TW" altLang="en-US" sz="4800" dirty="0"/>
              <a:t>。</a:t>
            </a:r>
            <a:endParaRPr lang="en-US" sz="5400" dirty="0"/>
          </a:p>
        </p:txBody>
      </p:sp>
      <p:pic>
        <p:nvPicPr>
          <p:cNvPr id="4" name="圖片 3" descr="謝謝指教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616" y="4473384"/>
            <a:ext cx="1835680" cy="2412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C79A-B8FF-44B2-8F3F-022F654F9DA7}"/>
              </a:ext>
            </a:extLst>
          </p:cNvPr>
          <p:cNvSpPr txBox="1"/>
          <p:nvPr/>
        </p:nvSpPr>
        <p:spPr>
          <a:xfrm>
            <a:off x="1919536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请用括号内的字造句来完成对话：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565D8-620B-46D7-A30C-1F028C303BD9}"/>
              </a:ext>
            </a:extLst>
          </p:cNvPr>
          <p:cNvSpPr txBox="1"/>
          <p:nvPr/>
        </p:nvSpPr>
        <p:spPr>
          <a:xfrm>
            <a:off x="1916602" y="2188019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5.</a:t>
            </a:r>
            <a:r>
              <a:rPr lang="zh-CN" altLang="en-US" sz="4000" dirty="0"/>
              <a:t>你就是新来的转学生吗？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sz="4000" dirty="0"/>
              <a:t>___________________________(</a:t>
            </a:r>
            <a:r>
              <a:rPr lang="zh-CN" altLang="en-US" sz="4000" dirty="0"/>
              <a:t>指教</a:t>
            </a:r>
            <a:r>
              <a:rPr lang="en-US" altLang="zh-CN" sz="40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39918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C79A-B8FF-44B2-8F3F-022F654F9DA7}"/>
              </a:ext>
            </a:extLst>
          </p:cNvPr>
          <p:cNvSpPr txBox="1"/>
          <p:nvPr/>
        </p:nvSpPr>
        <p:spPr>
          <a:xfrm>
            <a:off x="1919536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请用括号内的字造句来完成对话：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565D8-620B-46D7-A30C-1F028C303BD9}"/>
              </a:ext>
            </a:extLst>
          </p:cNvPr>
          <p:cNvSpPr txBox="1"/>
          <p:nvPr/>
        </p:nvSpPr>
        <p:spPr>
          <a:xfrm>
            <a:off x="1916602" y="2188019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2.</a:t>
            </a:r>
            <a:r>
              <a:rPr lang="zh-CN" altLang="en-US" sz="4000" dirty="0"/>
              <a:t>你知道维他命和药有什么不同？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sz="4000" dirty="0"/>
              <a:t>___________________________(</a:t>
            </a:r>
            <a:r>
              <a:rPr lang="zh-CN" altLang="en-US" sz="4000" dirty="0"/>
              <a:t>大致</a:t>
            </a:r>
            <a:r>
              <a:rPr lang="en-US" altLang="zh-CN" sz="40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07897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CC79A-B8FF-44B2-8F3F-022F654F9DA7}"/>
              </a:ext>
            </a:extLst>
          </p:cNvPr>
          <p:cNvSpPr txBox="1"/>
          <p:nvPr/>
        </p:nvSpPr>
        <p:spPr>
          <a:xfrm>
            <a:off x="1919536" y="47667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请用括号内的字造句来完成对话：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565D8-620B-46D7-A30C-1F028C303BD9}"/>
              </a:ext>
            </a:extLst>
          </p:cNvPr>
          <p:cNvSpPr txBox="1"/>
          <p:nvPr/>
        </p:nvSpPr>
        <p:spPr>
          <a:xfrm>
            <a:off x="1916602" y="2188019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4.</a:t>
            </a:r>
            <a:r>
              <a:rPr lang="zh-CN" altLang="en-US" sz="4000" dirty="0"/>
              <a:t>今天考完试后，你有什么计划吗？</a:t>
            </a:r>
            <a:endParaRPr lang="en-US" altLang="zh-CN" sz="4000" dirty="0"/>
          </a:p>
          <a:p>
            <a:endParaRPr lang="en-US" altLang="zh-CN" sz="4000" dirty="0"/>
          </a:p>
          <a:p>
            <a:r>
              <a:rPr lang="en-US" sz="4000" dirty="0"/>
              <a:t>___________________________(</a:t>
            </a:r>
            <a:r>
              <a:rPr lang="zh-CN" altLang="en-US" sz="4000" dirty="0"/>
              <a:t>轻松</a:t>
            </a:r>
            <a:r>
              <a:rPr lang="en-US" altLang="zh-CN" sz="4000" dirty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216643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117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12750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620688"/>
            <a:ext cx="7200800" cy="55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5F0D5-9F5A-4B40-9299-B7E5C48DD725}"/>
              </a:ext>
            </a:extLst>
          </p:cNvPr>
          <p:cNvSpPr txBox="1"/>
          <p:nvPr/>
        </p:nvSpPr>
        <p:spPr>
          <a:xfrm>
            <a:off x="4295800" y="22768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C5519-6BF7-4414-AC57-4742BBAA274F}"/>
              </a:ext>
            </a:extLst>
          </p:cNvPr>
          <p:cNvSpPr txBox="1"/>
          <p:nvPr/>
        </p:nvSpPr>
        <p:spPr>
          <a:xfrm>
            <a:off x="2567608" y="28529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德州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E7885-AD21-4B9A-86C5-7FE3090C9A43}"/>
              </a:ext>
            </a:extLst>
          </p:cNvPr>
          <p:cNvSpPr txBox="1"/>
          <p:nvPr/>
        </p:nvSpPr>
        <p:spPr>
          <a:xfrm>
            <a:off x="4439816" y="33714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pound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5F8B7-227F-4537-8A1B-3305524B68FF}"/>
              </a:ext>
            </a:extLst>
          </p:cNvPr>
          <p:cNvSpPr txBox="1"/>
          <p:nvPr/>
        </p:nvSpPr>
        <p:spPr>
          <a:xfrm>
            <a:off x="4088160" y="44569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pudding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D5057-077C-4577-BE6D-72205895179F}"/>
              </a:ext>
            </a:extLst>
          </p:cNvPr>
          <p:cNvSpPr txBox="1"/>
          <p:nvPr/>
        </p:nvSpPr>
        <p:spPr>
          <a:xfrm>
            <a:off x="2720008" y="40134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硬件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479F6-6C20-44DE-9B5A-1001F9C8296A}"/>
              </a:ext>
            </a:extLst>
          </p:cNvPr>
          <p:cNvSpPr txBox="1"/>
          <p:nvPr/>
        </p:nvSpPr>
        <p:spPr>
          <a:xfrm>
            <a:off x="2567608" y="488320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篮球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2457A-27E8-48B6-9508-7CD3A74D1FD6}"/>
              </a:ext>
            </a:extLst>
          </p:cNvPr>
          <p:cNvSpPr txBox="1"/>
          <p:nvPr/>
        </p:nvSpPr>
        <p:spPr>
          <a:xfrm>
            <a:off x="4058623" y="55313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guitar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36C99-C5AF-4E97-8131-EF90671581D5}"/>
              </a:ext>
            </a:extLst>
          </p:cNvPr>
          <p:cNvSpPr txBox="1"/>
          <p:nvPr/>
        </p:nvSpPr>
        <p:spPr>
          <a:xfrm>
            <a:off x="7896200" y="17728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Lincoln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CA8E4-C5F4-4043-AFC6-20C9CA048CD6}"/>
              </a:ext>
            </a:extLst>
          </p:cNvPr>
          <p:cNvSpPr txBox="1"/>
          <p:nvPr/>
        </p:nvSpPr>
        <p:spPr>
          <a:xfrm>
            <a:off x="6204012" y="230591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天使岛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8E2E84-7173-45C2-8BCF-EAB1226332CA}"/>
              </a:ext>
            </a:extLst>
          </p:cNvPr>
          <p:cNvSpPr txBox="1"/>
          <p:nvPr/>
        </p:nvSpPr>
        <p:spPr>
          <a:xfrm>
            <a:off x="7603129" y="27809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chocolate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5EBE4-72EE-4BEA-8E76-493957B3128F}"/>
              </a:ext>
            </a:extLst>
          </p:cNvPr>
          <p:cNvSpPr txBox="1"/>
          <p:nvPr/>
        </p:nvSpPr>
        <p:spPr>
          <a:xfrm>
            <a:off x="6096000" y="33714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奇异果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CABDF-663E-466A-8D79-0987F8230B9D}"/>
              </a:ext>
            </a:extLst>
          </p:cNvPr>
          <p:cNvSpPr txBox="1"/>
          <p:nvPr/>
        </p:nvSpPr>
        <p:spPr>
          <a:xfrm>
            <a:off x="7663591" y="39330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coffee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A0EFA-56D7-4132-A4A4-A94482E0B5DE}"/>
              </a:ext>
            </a:extLst>
          </p:cNvPr>
          <p:cNvSpPr txBox="1"/>
          <p:nvPr/>
        </p:nvSpPr>
        <p:spPr>
          <a:xfrm>
            <a:off x="6098936" y="443707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氧气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3563D-1A6A-4B70-95EB-34C27033ED9B}"/>
              </a:ext>
            </a:extLst>
          </p:cNvPr>
          <p:cNvSpPr txBox="1"/>
          <p:nvPr/>
        </p:nvSpPr>
        <p:spPr>
          <a:xfrm>
            <a:off x="7752184" y="490051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bar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91AB8D-A56B-4278-A807-50653B7D81CD}"/>
              </a:ext>
            </a:extLst>
          </p:cNvPr>
          <p:cNvSpPr txBox="1"/>
          <p:nvPr/>
        </p:nvSpPr>
        <p:spPr>
          <a:xfrm>
            <a:off x="6234977" y="542604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甜心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9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566FED-C2E1-47BE-8069-5406E6074AE4}"/>
              </a:ext>
            </a:extLst>
          </p:cNvPr>
          <p:cNvSpPr txBox="1"/>
          <p:nvPr/>
        </p:nvSpPr>
        <p:spPr>
          <a:xfrm>
            <a:off x="1991544" y="548681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根据课文回答问题：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91B8A-A809-4120-AD5C-1043E75B598B}"/>
              </a:ext>
            </a:extLst>
          </p:cNvPr>
          <p:cNvSpPr txBox="1"/>
          <p:nvPr/>
        </p:nvSpPr>
        <p:spPr>
          <a:xfrm>
            <a:off x="2143944" y="3198168"/>
            <a:ext cx="640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2.</a:t>
            </a:r>
            <a:r>
              <a:rPr lang="zh-CN" altLang="en-US" sz="2400" dirty="0"/>
              <a:t>为什么学习中文里的外来词会比较轻松？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4C90-3206-444B-8224-465F7686813D}"/>
              </a:ext>
            </a:extLst>
          </p:cNvPr>
          <p:cNvSpPr txBox="1"/>
          <p:nvPr/>
        </p:nvSpPr>
        <p:spPr>
          <a:xfrm>
            <a:off x="2143944" y="1493169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1.</a:t>
            </a:r>
            <a:r>
              <a:rPr lang="zh-CN" altLang="en-US" sz="2400" dirty="0"/>
              <a:t>什么是外来词？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569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785" y="1844824"/>
            <a:ext cx="38779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漢堡王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TW" altLang="en-US" sz="9600" dirty="0">
                <a:solidFill>
                  <a:srgbClr val="FF0000"/>
                </a:solidFill>
              </a:rPr>
              <a:t>汉堡王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595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566FED-C2E1-47BE-8069-5406E6074AE4}"/>
              </a:ext>
            </a:extLst>
          </p:cNvPr>
          <p:cNvSpPr txBox="1"/>
          <p:nvPr/>
        </p:nvSpPr>
        <p:spPr>
          <a:xfrm>
            <a:off x="1991544" y="548681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根据课文回答问题：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91B8A-A809-4120-AD5C-1043E75B598B}"/>
              </a:ext>
            </a:extLst>
          </p:cNvPr>
          <p:cNvSpPr txBox="1"/>
          <p:nvPr/>
        </p:nvSpPr>
        <p:spPr>
          <a:xfrm>
            <a:off x="2143944" y="3198168"/>
            <a:ext cx="640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4.</a:t>
            </a:r>
            <a:r>
              <a:rPr lang="zh-CN" altLang="en-US" sz="2400" dirty="0"/>
              <a:t>你还知道哪些外来词？请写出来。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4C90-3206-444B-8224-465F7686813D}"/>
              </a:ext>
            </a:extLst>
          </p:cNvPr>
          <p:cNvSpPr txBox="1"/>
          <p:nvPr/>
        </p:nvSpPr>
        <p:spPr>
          <a:xfrm>
            <a:off x="2143944" y="1493169"/>
            <a:ext cx="546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3.</a:t>
            </a:r>
            <a:r>
              <a:rPr lang="zh-CN" altLang="en-US" sz="2400" dirty="0"/>
              <a:t>中文的外来词可分为哪四种形式？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2229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C740-5059-9F4A-3E52-DF711FB17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DC78F-5DD5-4E46-841A-E2B1B0FDD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527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04664"/>
            <a:ext cx="6048672" cy="59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6777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FAF7E-6BB5-46CF-A069-DB4E91526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044" y="285478"/>
            <a:ext cx="4983912" cy="62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520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A5A70-60B3-44AC-A3F7-437E1C5F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73339"/>
            <a:ext cx="4454495" cy="5802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E8E71-BF8B-4C0D-980E-688D73CA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2506"/>
            <a:ext cx="4383499" cy="57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25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95876"/>
            <a:ext cx="7171506" cy="324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51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764705"/>
            <a:ext cx="58769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1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753" y="2348880"/>
            <a:ext cx="38779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必勝客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CN" altLang="en-US" sz="9600" dirty="0">
                <a:solidFill>
                  <a:srgbClr val="FF0000"/>
                </a:solidFill>
              </a:rPr>
              <a:t>必胜客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0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556793"/>
            <a:ext cx="64484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6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7598" y="1700808"/>
            <a:ext cx="51090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美國銀行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TW" altLang="en-US" sz="9600" dirty="0">
                <a:solidFill>
                  <a:srgbClr val="FF0000"/>
                </a:solidFill>
              </a:rPr>
              <a:t>美国银行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2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37" y="1124744"/>
            <a:ext cx="66770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6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5761" y="2143341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肯德基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65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124744"/>
            <a:ext cx="7010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471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說說看這些商店的中文名稱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4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633" y="1628800"/>
            <a:ext cx="63401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迪士尼樂園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TW" altLang="en-US" sz="9600" dirty="0">
                <a:solidFill>
                  <a:srgbClr val="FF0000"/>
                </a:solidFill>
              </a:rPr>
              <a:t>迪士尼乐园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25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44624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latin typeface="王漢宗空疊圓繁" pitchFamily="2" charset="-120"/>
                <a:ea typeface="王漢宗空疊圓繁" pitchFamily="2" charset="-120"/>
              </a:rPr>
              <a:t>請猜猜看這些中文名稱是指英文的什麼商店</a:t>
            </a:r>
            <a:r>
              <a:rPr lang="en-US" altLang="zh-TW" sz="4000" dirty="0">
                <a:latin typeface="王漢宗空疊圓繁" pitchFamily="2" charset="-120"/>
                <a:ea typeface="王漢宗空疊圓繁" pitchFamily="2" charset="-120"/>
              </a:rPr>
              <a:t>?</a:t>
            </a:r>
            <a:endParaRPr lang="en-US" sz="3600" dirty="0">
              <a:latin typeface="王漢宗空疊圓繁" pitchFamily="2" charset="-120"/>
              <a:ea typeface="王漢宗空疊圓繁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3512" y="1052736"/>
            <a:ext cx="9144000" cy="6120680"/>
          </a:xfrm>
        </p:spPr>
        <p:txBody>
          <a:bodyPr/>
          <a:lstStyle/>
          <a:p>
            <a:r>
              <a:rPr lang="zh-TW" altLang="en-US" sz="3600" dirty="0"/>
              <a:t>梅西百貨  </a:t>
            </a:r>
            <a:r>
              <a:rPr lang="zh-CN" altLang="en-US" sz="3600" dirty="0">
                <a:solidFill>
                  <a:srgbClr val="FF0000"/>
                </a:solidFill>
              </a:rPr>
              <a:t>梅西百货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玩具</a:t>
            </a:r>
            <a:r>
              <a:rPr lang="zh-TW" altLang="en-US" sz="3600" u="sng" dirty="0"/>
              <a:t>反斗</a:t>
            </a:r>
            <a:r>
              <a:rPr lang="zh-TW" altLang="en-US" sz="3600" dirty="0"/>
              <a:t>城</a:t>
            </a:r>
            <a:r>
              <a:rPr lang="en-US" altLang="zh-TW" sz="3600" dirty="0"/>
              <a:t> </a:t>
            </a:r>
            <a:r>
              <a:rPr lang="zh-CN" altLang="en-US" sz="3600" dirty="0">
                <a:solidFill>
                  <a:srgbClr val="FF0000"/>
                </a:solidFill>
              </a:rPr>
              <a:t>玩具反斗城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健安喜</a:t>
            </a:r>
            <a:r>
              <a:rPr lang="en-US" altLang="zh-TW" sz="3600" dirty="0"/>
              <a:t> </a:t>
            </a:r>
            <a:r>
              <a:rPr lang="zh-CN" altLang="en-US" sz="3600" dirty="0">
                <a:solidFill>
                  <a:srgbClr val="FF0000"/>
                </a:solidFill>
              </a:rPr>
              <a:t>健安喜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美體小舖</a:t>
            </a:r>
            <a:r>
              <a:rPr lang="en-US" altLang="zh-TW" sz="3600" dirty="0"/>
              <a:t>  </a:t>
            </a:r>
            <a:r>
              <a:rPr lang="zh-CN" altLang="en-US" sz="3600" dirty="0">
                <a:solidFill>
                  <a:srgbClr val="FF0000"/>
                </a:solidFill>
              </a:rPr>
              <a:t>美体小铺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酷聖石冰淇淋</a:t>
            </a:r>
            <a:r>
              <a:rPr lang="en-US" altLang="zh-TW" sz="3600" dirty="0"/>
              <a:t>  </a:t>
            </a:r>
            <a:r>
              <a:rPr lang="zh-CN" altLang="en-US" sz="3600" dirty="0">
                <a:solidFill>
                  <a:srgbClr val="FF0000"/>
                </a:solidFill>
              </a:rPr>
              <a:t>酷圣石冰淇淋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時思糖果</a:t>
            </a:r>
            <a:r>
              <a:rPr lang="en-US" altLang="zh-TW" sz="3600" dirty="0"/>
              <a:t>  </a:t>
            </a:r>
            <a:r>
              <a:rPr lang="zh-CN" altLang="en-US" sz="3600" dirty="0">
                <a:solidFill>
                  <a:srgbClr val="FF0000"/>
                </a:solidFill>
              </a:rPr>
              <a:t>时思糖果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花旗銀行</a:t>
            </a:r>
            <a:r>
              <a:rPr lang="en-US" altLang="zh-TW" sz="3600" dirty="0"/>
              <a:t>  </a:t>
            </a:r>
            <a:r>
              <a:rPr lang="zh-CN" altLang="en-US" sz="3600" dirty="0">
                <a:solidFill>
                  <a:srgbClr val="FF0000"/>
                </a:solidFill>
              </a:rPr>
              <a:t>花旗银行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/>
              <a:t>健寶園</a:t>
            </a:r>
            <a:r>
              <a:rPr lang="en-US" altLang="zh-TW" sz="3600" dirty="0"/>
              <a:t>  </a:t>
            </a:r>
            <a:r>
              <a:rPr lang="zh-CN" altLang="en-US" sz="3600" dirty="0">
                <a:solidFill>
                  <a:srgbClr val="FF0000"/>
                </a:solidFill>
              </a:rPr>
              <a:t>健宝园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" name="圖片 11" descr="看猜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8208" y="4293096"/>
            <a:ext cx="2052000" cy="205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44624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latin typeface="王漢宗空疊圓繁" pitchFamily="2" charset="-120"/>
                <a:ea typeface="王漢宗空疊圓繁" pitchFamily="2" charset="-120"/>
              </a:rPr>
              <a:t>請猜猜看這些中文名稱是指英文的什麼商店</a:t>
            </a:r>
            <a:r>
              <a:rPr lang="en-US" altLang="zh-TW" sz="4000" dirty="0">
                <a:latin typeface="王漢宗空疊圓繁" pitchFamily="2" charset="-120"/>
                <a:ea typeface="王漢宗空疊圓繁" pitchFamily="2" charset="-120"/>
              </a:rPr>
              <a:t>?</a:t>
            </a:r>
            <a:endParaRPr lang="en-US" sz="3600" dirty="0">
              <a:latin typeface="王漢宗空疊圓繁" pitchFamily="2" charset="-120"/>
              <a:ea typeface="王漢宗空疊圓繁" pitchFamily="2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763649" y="1389549"/>
            <a:ext cx="2088232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Macy’s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730169" y="1952496"/>
            <a:ext cx="2376264" cy="49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Toys “R” Us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824957" y="2679146"/>
            <a:ext cx="2088232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GNC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770935" y="3174284"/>
            <a:ext cx="258390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Body Shop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770935" y="3990133"/>
            <a:ext cx="2088232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Cold Stone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6770935" y="4550297"/>
            <a:ext cx="2088232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See’s Candy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869992" y="5216423"/>
            <a:ext cx="209661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Citi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Bank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763649" y="5876937"/>
            <a:ext cx="2088232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Gymboree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圖片 11" descr="看猜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72952" y="5445224"/>
            <a:ext cx="1354228" cy="1354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F55AF9-2147-452D-B691-0D474C5ADACF}"/>
              </a:ext>
            </a:extLst>
          </p:cNvPr>
          <p:cNvSpPr txBox="1"/>
          <p:nvPr/>
        </p:nvSpPr>
        <p:spPr>
          <a:xfrm>
            <a:off x="1764821" y="1187625"/>
            <a:ext cx="4998829" cy="5189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梅西百貨  </a:t>
            </a:r>
            <a:r>
              <a:rPr lang="zh-CN" altLang="en-US" sz="2800" dirty="0">
                <a:solidFill>
                  <a:srgbClr val="FF0000"/>
                </a:solidFill>
              </a:rPr>
              <a:t>梅西百货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玩具</a:t>
            </a:r>
            <a:r>
              <a:rPr lang="zh-TW" altLang="en-US" sz="2800" u="sng" dirty="0"/>
              <a:t>反斗</a:t>
            </a:r>
            <a:r>
              <a:rPr lang="zh-TW" altLang="en-US" sz="2800" dirty="0"/>
              <a:t>城</a:t>
            </a:r>
            <a:r>
              <a:rPr lang="en-US" altLang="zh-TW" sz="2800" dirty="0"/>
              <a:t> </a:t>
            </a:r>
            <a:r>
              <a:rPr lang="zh-CN" altLang="en-US" sz="2800" dirty="0">
                <a:solidFill>
                  <a:srgbClr val="FF0000"/>
                </a:solidFill>
              </a:rPr>
              <a:t>玩具反斗城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健安喜</a:t>
            </a:r>
            <a:r>
              <a:rPr lang="en-US" altLang="zh-TW" sz="2800" dirty="0"/>
              <a:t> </a:t>
            </a:r>
            <a:r>
              <a:rPr lang="zh-CN" altLang="en-US" sz="2800" dirty="0">
                <a:solidFill>
                  <a:srgbClr val="FF0000"/>
                </a:solidFill>
              </a:rPr>
              <a:t>健安喜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美體小舖</a:t>
            </a:r>
            <a:r>
              <a:rPr lang="en-US" altLang="zh-TW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美体小铺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酷聖石冰淇淋</a:t>
            </a:r>
            <a:r>
              <a:rPr lang="en-US" altLang="zh-TW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酷圣石冰淇淋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時思糖果</a:t>
            </a:r>
            <a:r>
              <a:rPr lang="en-US" altLang="zh-TW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时思糖果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花旗銀行</a:t>
            </a:r>
            <a:r>
              <a:rPr lang="en-US" altLang="zh-TW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花旗银行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/>
              <a:t>健寶園</a:t>
            </a:r>
            <a:r>
              <a:rPr lang="en-US" altLang="zh-TW" sz="2800" dirty="0"/>
              <a:t>  </a:t>
            </a:r>
            <a:r>
              <a:rPr lang="zh-CN" altLang="en-US" sz="2800" dirty="0">
                <a:solidFill>
                  <a:srgbClr val="FF0000"/>
                </a:solidFill>
              </a:rPr>
              <a:t>健宝园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634678"/>
            <a:ext cx="8229600" cy="5314602"/>
          </a:xfrm>
          <a:noFill/>
          <a:ln w="762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外來詞</a:t>
            </a:r>
            <a:b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外来词</a:t>
            </a:r>
            <a:endParaRPr 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18FB-C12D-4928-843F-2B61D0B1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81FD3-D1B9-49B8-B8E1-BA60A8BA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A5A70-60B3-44AC-A3F7-437E1C5F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73339"/>
            <a:ext cx="4454495" cy="5802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E8E71-BF8B-4C0D-980E-688D73CA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52506"/>
            <a:ext cx="4383499" cy="574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60649"/>
            <a:ext cx="4392488" cy="615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48" y="410589"/>
            <a:ext cx="4421632" cy="60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44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 descr="Jacob_Dav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8186480" y="4146313"/>
            <a:ext cx="6864" cy="8413"/>
          </a:xfrm>
        </p:spPr>
      </p:pic>
      <p:pic>
        <p:nvPicPr>
          <p:cNvPr id="6147" name="Picture 3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8" name="Picture 4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9" name="Picture 5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1775520" y="1052736"/>
            <a:ext cx="8784976" cy="4896544"/>
          </a:xfrm>
        </p:spPr>
        <p:txBody>
          <a:bodyPr>
            <a:normAutofit/>
          </a:bodyPr>
          <a:lstStyle/>
          <a:p>
            <a:pPr lvl="0" algn="l"/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中文的外來詞大多數是從哪裡來</a:t>
            </a:r>
            <a:r>
              <a:rPr 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中文的外来词大多数是从哪裡来</a:t>
            </a:r>
            <a: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中文的外來詞形式有幾種</a:t>
            </a:r>
            <a:r>
              <a:rPr 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br>
              <a:rPr 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中文的外来词形式有几种</a:t>
            </a:r>
            <a:r>
              <a:rPr lang="en-US" altLang="zh-CN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sz="4000" dirty="0"/>
            </a:br>
            <a:endParaRPr lang="en-US" sz="4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9536" y="620689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kern="100" dirty="0">
                <a:latin typeface="Times New Roman"/>
                <a:ea typeface="標楷體"/>
                <a:cs typeface="新細明體"/>
              </a:rPr>
              <a:t>中文里的「外来词」，大致分为四种形式：</a:t>
            </a:r>
          </a:p>
          <a:p>
            <a:endParaRPr lang="zh-CN" altLang="en-US" sz="6000" kern="100" dirty="0">
              <a:latin typeface="Times New Roman"/>
              <a:ea typeface="標楷體"/>
              <a:cs typeface="新細明體"/>
            </a:endParaRPr>
          </a:p>
          <a:p>
            <a:r>
              <a:rPr lang="zh-CN" altLang="en-US" sz="6000" kern="100" dirty="0">
                <a:latin typeface="Times New Roman"/>
                <a:ea typeface="標楷體"/>
                <a:cs typeface="新細明體"/>
              </a:rPr>
              <a:t>第一种形式是音译，就是用中文字拼写出词的发音。</a:t>
            </a:r>
          </a:p>
        </p:txBody>
      </p:sp>
    </p:spTree>
    <p:extLst>
      <p:ext uri="{BB962C8B-B14F-4D97-AF65-F5344CB8AC3E}">
        <p14:creationId xmlns:p14="http://schemas.microsoft.com/office/powerpoint/2010/main" val="358795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5600" y="260648"/>
            <a:ext cx="7200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巧克力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chocolate</a:t>
            </a:r>
          </a:p>
          <a:p>
            <a:r>
              <a:rPr lang="zh-CN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维</a:t>
            </a:r>
            <a:r>
              <a:rPr lang="en-US" altLang="zh-TW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(</a:t>
            </a:r>
            <a:r>
              <a:rPr lang="zh-TW" altLang="en-US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維</a:t>
            </a:r>
            <a:r>
              <a:rPr lang="en-US" altLang="zh-CN" sz="2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)</a:t>
            </a: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他命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vitamin</a:t>
            </a:r>
          </a:p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吉他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guitar</a:t>
            </a:r>
          </a:p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咖啡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coffee</a:t>
            </a:r>
          </a:p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酷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cool</a:t>
            </a:r>
          </a:p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磅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pound</a:t>
            </a:r>
          </a:p>
          <a:p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林肯</a:t>
            </a:r>
            <a:r>
              <a:rPr lang="en-US" altLang="zh-TW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Lincoln</a:t>
            </a:r>
            <a:endParaRPr lang="en-US" sz="54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149094"/>
            <a:ext cx="1416169" cy="13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2265" y="1604509"/>
            <a:ext cx="1577149" cy="13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098395"/>
            <a:ext cx="852116" cy="147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3284985"/>
            <a:ext cx="1385443" cy="11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3851248"/>
            <a:ext cx="1186260" cy="137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6" y="5013176"/>
            <a:ext cx="1211213" cy="14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513" y="5445224"/>
            <a:ext cx="1850833" cy="108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11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9903" y="76470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kern="100" dirty="0">
                <a:latin typeface="Times New Roman"/>
                <a:ea typeface="標楷體"/>
                <a:cs typeface="新細明體"/>
              </a:rPr>
              <a:t>第二种形式是</a:t>
            </a:r>
            <a:r>
              <a:rPr lang="zh-CN" altLang="en-US" sz="5400" kern="100" dirty="0">
                <a:solidFill>
                  <a:srgbClr val="FF0000"/>
                </a:solidFill>
                <a:latin typeface="Times New Roman"/>
                <a:ea typeface="標楷體"/>
                <a:cs typeface="新細明體"/>
              </a:rPr>
              <a:t>意译</a:t>
            </a:r>
            <a:r>
              <a:rPr lang="zh-CN" altLang="en-US" sz="5400" kern="100" dirty="0">
                <a:latin typeface="Times New Roman"/>
                <a:ea typeface="標楷體"/>
                <a:cs typeface="新細明體"/>
              </a:rPr>
              <a:t>，就是把英文词的意思直接翻译成中文。</a:t>
            </a:r>
            <a:endParaRPr lang="en-US" sz="5400" kern="100" dirty="0"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73076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052736"/>
            <a:ext cx="72827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810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599" y="318038"/>
            <a:ext cx="7848872" cy="617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天使</a:t>
            </a:r>
            <a:r>
              <a:rPr lang="zh-CN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岛</a:t>
            </a:r>
            <a:r>
              <a:rPr lang="zh-CN" altLang="en-US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（</a:t>
            </a:r>
            <a:r>
              <a:rPr lang="zh-TW" altLang="en-US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島</a:t>
            </a:r>
            <a:r>
              <a:rPr lang="zh-CN" altLang="en-US" sz="24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）</a:t>
            </a:r>
            <a:r>
              <a:rPr lang="en-US" altLang="zh-TW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Angel Island</a:t>
            </a:r>
          </a:p>
          <a:p>
            <a:pPr lvl="0">
              <a:lnSpc>
                <a:spcPct val="150000"/>
              </a:lnSpc>
            </a:pPr>
            <a:r>
              <a:rPr lang="zh-CN" altLang="en-US" sz="5400" kern="100" dirty="0">
                <a:solidFill>
                  <a:srgbClr val="FF0000"/>
                </a:solidFill>
                <a:ea typeface="標楷體"/>
                <a:cs typeface="新細明體"/>
              </a:rPr>
              <a:t>篮</a:t>
            </a:r>
            <a:r>
              <a:rPr lang="zh-CN" altLang="en-US" sz="2400" kern="100" dirty="0">
                <a:ea typeface="標楷體"/>
                <a:cs typeface="新細明體"/>
              </a:rPr>
              <a:t>（</a:t>
            </a:r>
            <a:r>
              <a:rPr lang="zh-TW" altLang="en-US" sz="2400" kern="100" dirty="0">
                <a:ea typeface="標楷體"/>
                <a:cs typeface="新細明體"/>
              </a:rPr>
              <a:t>籃</a:t>
            </a:r>
            <a:r>
              <a:rPr lang="zh-CN" altLang="en-US" sz="2400" kern="100" dirty="0">
                <a:ea typeface="標楷體"/>
                <a:cs typeface="新細明體"/>
              </a:rPr>
              <a:t>）</a:t>
            </a: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球</a:t>
            </a:r>
            <a:r>
              <a:rPr lang="en-US" altLang="zh-TW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basketball</a:t>
            </a:r>
          </a:p>
          <a:p>
            <a:pPr lvl="0">
              <a:lnSpc>
                <a:spcPct val="150000"/>
              </a:lnSpc>
            </a:pP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硬件</a:t>
            </a:r>
            <a:r>
              <a:rPr lang="en-US" altLang="zh-TW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hardware</a:t>
            </a:r>
          </a:p>
          <a:p>
            <a:pPr lvl="0">
              <a:lnSpc>
                <a:spcPct val="150000"/>
              </a:lnSpc>
            </a:pP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滑鼠</a:t>
            </a:r>
            <a:r>
              <a:rPr lang="en-US" altLang="zh-TW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mouse</a:t>
            </a:r>
          </a:p>
          <a:p>
            <a:pPr lvl="0">
              <a:lnSpc>
                <a:spcPct val="150000"/>
              </a:lnSpc>
            </a:pPr>
            <a:r>
              <a:rPr lang="zh-TW" altLang="en-US" sz="54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甜心</a:t>
            </a:r>
            <a:r>
              <a:rPr lang="en-US" altLang="zh-TW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</a:t>
            </a:r>
            <a:r>
              <a:rPr lang="en-US" sz="5400" kern="1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sweet heart</a:t>
            </a:r>
            <a:endParaRPr lang="en-US" sz="5400" kern="1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58" y="8766"/>
            <a:ext cx="1903143" cy="101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1700809"/>
            <a:ext cx="1128317" cy="122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32" y="3132602"/>
            <a:ext cx="2776220" cy="159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022" y="5301208"/>
            <a:ext cx="1265670" cy="115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52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672" y="908720"/>
            <a:ext cx="6840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600" kern="100" dirty="0">
              <a:latin typeface="Times New Roman"/>
              <a:ea typeface="標楷體"/>
            </a:endParaRPr>
          </a:p>
          <a:p>
            <a:r>
              <a:rPr lang="zh-CN" altLang="en-US" sz="6600" kern="100" dirty="0">
                <a:latin typeface="KaiTi" panose="02010609060101010101" pitchFamily="49" charset="-122"/>
                <a:ea typeface="KaiTi" panose="02010609060101010101" pitchFamily="49" charset="-122"/>
              </a:rPr>
              <a:t>第三种形式是</a:t>
            </a:r>
          </a:p>
          <a:p>
            <a:r>
              <a:rPr lang="zh-CN" altLang="en-US" sz="6600" kern="1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音译加「说明」</a:t>
            </a:r>
          </a:p>
          <a:p>
            <a:endParaRPr lang="en-US" sz="6600" kern="100" dirty="0"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13596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516" y="620465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啤酒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:beer</a:t>
            </a:r>
          </a:p>
          <a:p>
            <a:pPr lvl="0"/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beer</a:t>
            </a:r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的音译是「啤」，而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beer</a:t>
            </a:r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是一种「酒」，所以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beer</a:t>
            </a:r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就翻译成「啤酒」了</a:t>
            </a:r>
          </a:p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高尔夫球：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golf</a:t>
            </a:r>
          </a:p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酒吧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:bar</a:t>
            </a:r>
          </a:p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奇异果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:Kiwi</a:t>
            </a:r>
          </a:p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信用卡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:credit card</a:t>
            </a:r>
          </a:p>
          <a:p>
            <a:pPr lvl="0"/>
            <a:r>
              <a:rPr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德州</a:t>
            </a:r>
            <a:r>
              <a:rPr lang="en-US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:Texas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65681"/>
            <a:ext cx="2016318" cy="106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492897"/>
            <a:ext cx="1103382" cy="150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564904"/>
            <a:ext cx="1903987" cy="187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60" y="4054760"/>
            <a:ext cx="1498867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4653137"/>
            <a:ext cx="1788537" cy="9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5935997"/>
            <a:ext cx="1216401" cy="79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665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0070C0"/>
                </a:solidFill>
                <a:latin typeface="王漢宗波卡體一空陰" pitchFamily="18" charset="-120"/>
                <a:ea typeface="王漢宗波卡體一空陰" pitchFamily="18" charset="-120"/>
              </a:rPr>
              <a:t>音譯</a:t>
            </a:r>
            <a:r>
              <a:rPr lang="en-US" altLang="zh-TW" sz="6000" dirty="0">
                <a:solidFill>
                  <a:srgbClr val="C00000"/>
                </a:solidFill>
                <a:latin typeface="王漢宗波卡體一空陰" pitchFamily="18" charset="-120"/>
                <a:ea typeface="王漢宗波卡體一空陰" pitchFamily="18" charset="-120"/>
              </a:rPr>
              <a:t>+</a:t>
            </a:r>
            <a:r>
              <a:rPr lang="zh-TW" altLang="en-US" sz="6000" dirty="0">
                <a:solidFill>
                  <a:srgbClr val="0070C0"/>
                </a:solidFill>
                <a:latin typeface="王漢宗波卡體一空陰" pitchFamily="18" charset="-120"/>
                <a:ea typeface="王漢宗波卡體一空陰" pitchFamily="18" charset="-120"/>
              </a:rPr>
              <a:t>說明</a:t>
            </a:r>
            <a:r>
              <a:rPr lang="zh-TW" altLang="en-US" sz="6000" dirty="0">
                <a:solidFill>
                  <a:srgbClr val="C00000"/>
                </a:solidFill>
                <a:latin typeface="王漢宗波卡體一空陰" pitchFamily="18" charset="-120"/>
                <a:ea typeface="王漢宗波卡體一空陰" pitchFamily="18" charset="-120"/>
              </a:rPr>
              <a:t>的外來詞</a:t>
            </a:r>
            <a:endParaRPr lang="en-US" sz="6000" dirty="0">
              <a:solidFill>
                <a:srgbClr val="C00000"/>
              </a:solidFill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052736"/>
            <a:ext cx="2746648" cy="676672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mini skirt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991544" y="177281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Mickey Mouse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991544" y="249289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milk s</a:t>
            </a:r>
            <a:r>
              <a:rPr lang="en-US" altLang="zh-TW" sz="4000" dirty="0">
                <a:latin typeface="Times New Roman" pitchFamily="18" charset="0"/>
                <a:cs typeface="Times New Roman" pitchFamily="18" charset="0"/>
              </a:rPr>
              <a:t>hake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991544" y="321297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motorcycle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991544" y="393305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ballet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991544" y="465313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bowling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991544" y="537321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Wall street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991544" y="606469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ice cream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7808" y="105273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迷你裙  </a:t>
            </a:r>
            <a:endParaRPr 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5375921" y="1700809"/>
            <a:ext cx="194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米老鼠</a:t>
            </a:r>
            <a:endParaRPr 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4727848" y="249289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奶昔</a:t>
            </a:r>
            <a:endParaRPr lang="en-US" sz="3600" dirty="0"/>
          </a:p>
        </p:txBody>
      </p:sp>
      <p:sp>
        <p:nvSpPr>
          <p:cNvPr id="14" name="矩形 13"/>
          <p:cNvSpPr/>
          <p:nvPr/>
        </p:nvSpPr>
        <p:spPr>
          <a:xfrm>
            <a:off x="5015880" y="321471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摩托車</a:t>
            </a:r>
            <a:endParaRPr 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3863752" y="3933057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芭蕾舞</a:t>
            </a:r>
            <a:endParaRPr lang="en-US" sz="3600" dirty="0"/>
          </a:p>
        </p:txBody>
      </p:sp>
      <p:sp>
        <p:nvSpPr>
          <p:cNvPr id="16" name="矩形 15"/>
          <p:cNvSpPr/>
          <p:nvPr/>
        </p:nvSpPr>
        <p:spPr>
          <a:xfrm>
            <a:off x="4166300" y="465313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保齡球</a:t>
            </a:r>
            <a: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保龄球</a:t>
            </a:r>
            <a:endParaRPr lang="en-US" sz="3600" dirty="0"/>
          </a:p>
        </p:txBody>
      </p:sp>
      <p:sp>
        <p:nvSpPr>
          <p:cNvPr id="17" name="矩形 16"/>
          <p:cNvSpPr/>
          <p:nvPr/>
        </p:nvSpPr>
        <p:spPr>
          <a:xfrm>
            <a:off x="4727849" y="5373217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華爾街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华尔街</a:t>
            </a:r>
            <a:endParaRPr lang="en-US" sz="3600" dirty="0"/>
          </a:p>
        </p:txBody>
      </p:sp>
      <p:sp>
        <p:nvSpPr>
          <p:cNvPr id="18" name="矩形 17"/>
          <p:cNvSpPr/>
          <p:nvPr/>
        </p:nvSpPr>
        <p:spPr>
          <a:xfrm>
            <a:off x="4583832" y="609503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冰淇淋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0818" y="620689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最后一种形式就是</a:t>
            </a:r>
            <a:r>
              <a:rPr lang="zh-CN" altLang="en-US" sz="48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造新字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：除了氧、氢、氯和氮这四个字是</a:t>
            </a:r>
            <a:r>
              <a:rPr lang="zh-CN" altLang="en-US" sz="4800" kern="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「会意」加「形状」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以外，其它造的新字都是「音译」加「形状」</a:t>
            </a:r>
            <a:r>
              <a:rPr lang="en-US" altLang="zh-CN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,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比如：氟、镭、铀就是</a:t>
            </a:r>
            <a:r>
              <a:rPr lang="en-US" altLang="zh-CN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Fluorine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、</a:t>
            </a:r>
            <a:r>
              <a:rPr lang="en-US" altLang="zh-CN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Radium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、</a:t>
            </a:r>
            <a:r>
              <a:rPr lang="en-US" altLang="zh-CN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Uranium</a:t>
            </a:r>
            <a:r>
              <a:rPr lang="zh-CN" altLang="en-US" sz="4800" kern="100" dirty="0">
                <a:latin typeface="標楷體" panose="03000509000000000000" pitchFamily="65" charset="-120"/>
                <a:ea typeface="標楷體" panose="03000509000000000000" pitchFamily="65" charset="-120"/>
                <a:cs typeface="新細明體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47479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440" y="-27664"/>
            <a:ext cx="8830816" cy="4077072"/>
          </a:xfrm>
        </p:spPr>
        <p:txBody>
          <a:bodyPr>
            <a:noAutofit/>
          </a:bodyPr>
          <a:lstStyle/>
          <a:p>
            <a:pPr algn="l"/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氧氫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847528" y="2060848"/>
            <a:ext cx="1476000" cy="9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向下箭號 5"/>
          <p:cNvSpPr/>
          <p:nvPr/>
        </p:nvSpPr>
        <p:spPr>
          <a:xfrm>
            <a:off x="2779744" y="3509392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-240704" y="4653136"/>
            <a:ext cx="6120680" cy="1944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養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5951984" y="3645024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橢圓 8"/>
          <p:cNvSpPr/>
          <p:nvPr/>
        </p:nvSpPr>
        <p:spPr>
          <a:xfrm>
            <a:off x="5286032" y="2060848"/>
            <a:ext cx="1476000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5519936" y="4804533"/>
            <a:ext cx="3275856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輕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0" y="-10308"/>
            <a:ext cx="7205052" cy="68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8B155-B6C0-4906-8F6A-1523946B4233}"/>
              </a:ext>
            </a:extLst>
          </p:cNvPr>
          <p:cNvSpPr txBox="1"/>
          <p:nvPr/>
        </p:nvSpPr>
        <p:spPr>
          <a:xfrm>
            <a:off x="3889412" y="5301209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养</a:t>
            </a:r>
            <a:endParaRPr lang="en-US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00CE2-7076-4606-B228-F16704B3302B}"/>
              </a:ext>
            </a:extLst>
          </p:cNvPr>
          <p:cNvSpPr txBox="1"/>
          <p:nvPr/>
        </p:nvSpPr>
        <p:spPr>
          <a:xfrm>
            <a:off x="7324108" y="5301208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轻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991544" y="15567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80757" y="-1323528"/>
            <a:ext cx="8229600" cy="1143000"/>
          </a:xfrm>
        </p:spPr>
        <p:txBody>
          <a:bodyPr>
            <a:noAutofit/>
          </a:bodyPr>
          <a:lstStyle/>
          <a:p>
            <a:pPr algn="l"/>
            <a:br>
              <a:rPr lang="en-US" altLang="zh-TW" sz="20000" dirty="0">
                <a:latin typeface="華康郭泰碑W4注音字" pitchFamily="66" charset="-120"/>
                <a:ea typeface="華康郭泰碑W4注音字" pitchFamily="66" charset="-120"/>
              </a:rPr>
            </a:br>
            <a:br>
              <a:rPr lang="en-US" altLang="zh-TW" sz="20000" dirty="0">
                <a:latin typeface="華康郭泰碑W4注音字" pitchFamily="66" charset="-120"/>
                <a:ea typeface="華康郭泰碑W4注音字" pitchFamily="66" charset="-120"/>
              </a:rPr>
            </a:br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氯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1039" y="908721"/>
            <a:ext cx="21082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氮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3005786" y="3501008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向下箭號 9"/>
          <p:cNvSpPr/>
          <p:nvPr/>
        </p:nvSpPr>
        <p:spPr>
          <a:xfrm>
            <a:off x="7348154" y="3592192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82513" y="4750327"/>
            <a:ext cx="6120680" cy="1944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綠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263752" y="4746887"/>
            <a:ext cx="612068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淡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207568" y="2390756"/>
            <a:ext cx="1440160" cy="1044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橢圓 13"/>
          <p:cNvSpPr/>
          <p:nvPr/>
        </p:nvSpPr>
        <p:spPr>
          <a:xfrm>
            <a:off x="6744072" y="2060848"/>
            <a:ext cx="1476000" cy="1116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83" y="250550"/>
            <a:ext cx="7960807" cy="65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91F59D-CB84-4AB7-813F-6DBB4A6E99D8}"/>
              </a:ext>
            </a:extLst>
          </p:cNvPr>
          <p:cNvSpPr txBox="1"/>
          <p:nvPr/>
        </p:nvSpPr>
        <p:spPr>
          <a:xfrm>
            <a:off x="4263752" y="5249065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绿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27448" y="476672"/>
            <a:ext cx="11628784" cy="5184576"/>
          </a:xfrm>
        </p:spPr>
        <p:txBody>
          <a:bodyPr/>
          <a:lstStyle/>
          <a:p>
            <a:pPr>
              <a:buNone/>
            </a:pPr>
            <a:r>
              <a:rPr lang="zh-TW" altLang="en-US" sz="9600" dirty="0">
                <a:latin typeface="華康郭泰碑W4注音字" pitchFamily="66" charset="-120"/>
                <a:ea typeface="華康郭泰碑W4注音字" pitchFamily="66" charset="-120"/>
              </a:rPr>
              <a:t> </a:t>
            </a:r>
            <a:r>
              <a:rPr lang="zh-TW" altLang="en-US" sz="96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氟 鐳 鈾</a:t>
            </a:r>
            <a:endParaRPr lang="en-US" sz="96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  <a:p>
            <a:endParaRPr lang="en-US" dirty="0"/>
          </a:p>
        </p:txBody>
      </p:sp>
      <p:sp>
        <p:nvSpPr>
          <p:cNvPr id="6" name="橢圓 5"/>
          <p:cNvSpPr/>
          <p:nvPr/>
        </p:nvSpPr>
        <p:spPr>
          <a:xfrm>
            <a:off x="1847528" y="1178696"/>
            <a:ext cx="1080120" cy="8279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橢圓 6"/>
          <p:cNvSpPr/>
          <p:nvPr/>
        </p:nvSpPr>
        <p:spPr>
          <a:xfrm>
            <a:off x="5159896" y="872716"/>
            <a:ext cx="1152128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橢圓 7"/>
          <p:cNvSpPr/>
          <p:nvPr/>
        </p:nvSpPr>
        <p:spPr>
          <a:xfrm>
            <a:off x="7680176" y="872716"/>
            <a:ext cx="1080120" cy="9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143672" y="2207610"/>
            <a:ext cx="1800200" cy="1080120"/>
          </a:xfrm>
          <a:prstGeom prst="straightConnector1">
            <a:avLst/>
          </a:prstGeom>
          <a:ln w="155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>
            <a:off x="6384032" y="2204864"/>
            <a:ext cx="1440160" cy="1152128"/>
          </a:xfrm>
          <a:prstGeom prst="straightConnector1">
            <a:avLst/>
          </a:prstGeom>
          <a:ln w="155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5514399" y="1988840"/>
            <a:ext cx="0" cy="1584176"/>
          </a:xfrm>
          <a:prstGeom prst="straightConnector1">
            <a:avLst/>
          </a:prstGeom>
          <a:ln w="158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>
          <a:xfrm>
            <a:off x="2243572" y="2747670"/>
            <a:ext cx="6984776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發音</a:t>
            </a:r>
            <a:endParaRPr lang="en-US" sz="8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1199456" y="3833664"/>
            <a:ext cx="14185576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zh-TW" altLang="en-US" sz="1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其他例子</a:t>
            </a:r>
            <a:r>
              <a:rPr lang="en-US" altLang="zh-TW" sz="48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: 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鋇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(barium)</a:t>
            </a:r>
            <a:r>
              <a:rPr lang="zh-TW" altLang="en-US" sz="3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、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釩</a:t>
            </a:r>
            <a:r>
              <a:rPr lang="en-US" altLang="zh-TW" sz="3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(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vanadium) </a:t>
            </a:r>
            <a:r>
              <a:rPr lang="zh-TW" altLang="en-US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、</a:t>
            </a:r>
            <a:r>
              <a:rPr lang="en-US" altLang="zh-TW" sz="36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54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氦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(helium) </a:t>
            </a:r>
            <a:r>
              <a:rPr lang="zh-TW" altLang="en-US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。</a:t>
            </a:r>
            <a:endParaRPr lang="en-US" sz="3200" b="1" dirty="0">
              <a:latin typeface="Times New Roman" pitchFamily="18" charset="0"/>
              <a:ea typeface="華康郭泰碑W4注音字" pitchFamily="66" charset="-12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22" y="116632"/>
            <a:ext cx="906757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D644-F220-48CD-B602-B7D7DE0CC89A}"/>
              </a:ext>
            </a:extLst>
          </p:cNvPr>
          <p:cNvSpPr txBox="1"/>
          <p:nvPr/>
        </p:nvSpPr>
        <p:spPr>
          <a:xfrm>
            <a:off x="7248128" y="3604061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发音</a:t>
            </a:r>
            <a:endParaRPr lang="en-US" sz="6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A40F5-28A5-49AB-B417-1A13A425039D}"/>
              </a:ext>
            </a:extLst>
          </p:cNvPr>
          <p:cNvSpPr txBox="1"/>
          <p:nvPr/>
        </p:nvSpPr>
        <p:spPr>
          <a:xfrm flipH="1">
            <a:off x="4560658" y="5736404"/>
            <a:ext cx="76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铂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DC67F-3FB6-423B-BF61-2E6A13D3689B}"/>
              </a:ext>
            </a:extLst>
          </p:cNvPr>
          <p:cNvSpPr txBox="1"/>
          <p:nvPr/>
        </p:nvSpPr>
        <p:spPr>
          <a:xfrm>
            <a:off x="4655842" y="4619723"/>
            <a:ext cx="671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C3C3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bó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78C6E-3F2E-4E79-AD5F-08F268736EBF}"/>
              </a:ext>
            </a:extLst>
          </p:cNvPr>
          <p:cNvSpPr txBox="1"/>
          <p:nvPr/>
        </p:nvSpPr>
        <p:spPr>
          <a:xfrm>
            <a:off x="7932204" y="579568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钒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6" grpId="0"/>
      <p:bldP spid="2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王漢宗空疊圓繁" pitchFamily="2" charset="-120"/>
                <a:ea typeface="王漢宗空疊圓繁" pitchFamily="2" charset="-120"/>
              </a:rPr>
              <a:t>英文中的中文外來詞</a:t>
            </a:r>
            <a:endParaRPr lang="en-US" sz="6000" dirty="0">
              <a:latin typeface="王漢宗空疊圓繁" pitchFamily="2" charset="-120"/>
              <a:ea typeface="王漢宗空疊圓繁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3552" y="928700"/>
            <a:ext cx="2314600" cy="74868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ginseng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2043674" y="1886261"/>
            <a:ext cx="2825402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Confuciu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092558" y="2961616"/>
            <a:ext cx="1378496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silk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046462" y="3961368"/>
            <a:ext cx="232494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fengshui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165926" y="5074972"/>
            <a:ext cx="231460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lychee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695BF09D-22AE-401B-A3F2-83DADCA0D097}"/>
              </a:ext>
            </a:extLst>
          </p:cNvPr>
          <p:cNvSpPr txBox="1">
            <a:spLocks/>
          </p:cNvSpPr>
          <p:nvPr/>
        </p:nvSpPr>
        <p:spPr>
          <a:xfrm>
            <a:off x="5709026" y="1003186"/>
            <a:ext cx="2351878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人參</a:t>
            </a:r>
            <a:r>
              <a:rPr lang="en-US" altLang="zh-TW" dirty="0"/>
              <a:t>    </a:t>
            </a:r>
            <a:r>
              <a:rPr lang="zh-CN" altLang="en-US" dirty="0"/>
              <a:t>人参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717C890-4531-4480-9BD0-460E2ED66AE5}"/>
              </a:ext>
            </a:extLst>
          </p:cNvPr>
          <p:cNvSpPr txBox="1">
            <a:spLocks/>
          </p:cNvSpPr>
          <p:nvPr/>
        </p:nvSpPr>
        <p:spPr>
          <a:xfrm>
            <a:off x="5733172" y="1943603"/>
            <a:ext cx="1584178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孔子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9BEFFDC9-A184-44B5-982B-F7938EC94758}"/>
              </a:ext>
            </a:extLst>
          </p:cNvPr>
          <p:cNvSpPr txBox="1">
            <a:spLocks/>
          </p:cNvSpPr>
          <p:nvPr/>
        </p:nvSpPr>
        <p:spPr>
          <a:xfrm>
            <a:off x="5775310" y="3007356"/>
            <a:ext cx="216024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絲綢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丝绸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C50D36C7-3214-486C-B6E0-37308F3A274F}"/>
              </a:ext>
            </a:extLst>
          </p:cNvPr>
          <p:cNvSpPr txBox="1">
            <a:spLocks/>
          </p:cNvSpPr>
          <p:nvPr/>
        </p:nvSpPr>
        <p:spPr>
          <a:xfrm>
            <a:off x="5729214" y="3928595"/>
            <a:ext cx="2160240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風水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风水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4029A959-7B3A-435B-9FBA-ABFABFCDF5A7}"/>
              </a:ext>
            </a:extLst>
          </p:cNvPr>
          <p:cNvSpPr txBox="1">
            <a:spLocks/>
          </p:cNvSpPr>
          <p:nvPr/>
        </p:nvSpPr>
        <p:spPr>
          <a:xfrm>
            <a:off x="5951985" y="5122187"/>
            <a:ext cx="1070101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荔枝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pic>
        <p:nvPicPr>
          <p:cNvPr id="1026" name="Picture 2" descr="新人参根库存照片. 图片包括有- 136141162">
            <a:extLst>
              <a:ext uri="{FF2B5EF4-FFF2-40B4-BE49-F238E27FC236}">
                <a16:creationId xmlns:a16="http://schemas.microsoft.com/office/drawing/2014/main" id="{B810746E-3804-41FF-965B-61F699B3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36" y="928700"/>
            <a:ext cx="1504347" cy="27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孔子- Home | Facebook">
            <a:extLst>
              <a:ext uri="{FF2B5EF4-FFF2-40B4-BE49-F238E27FC236}">
                <a16:creationId xmlns:a16="http://schemas.microsoft.com/office/drawing/2014/main" id="{A4C7A788-1711-4302-986D-5531D551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33" y="2461787"/>
            <a:ext cx="1603930" cy="16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风水八法极速敛财依大门朝向寻家居财位-星座频道-手机搜狐">
            <a:extLst>
              <a:ext uri="{FF2B5EF4-FFF2-40B4-BE49-F238E27FC236}">
                <a16:creationId xmlns:a16="http://schemas.microsoft.com/office/drawing/2014/main" id="{8E4A7E44-F54F-47AA-8426-0ED9967D3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449747"/>
            <a:ext cx="3057600" cy="229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14" grpId="0" build="p"/>
      <p:bldP spid="15" grpId="0"/>
      <p:bldP spid="16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王漢宗空疊圓繁" pitchFamily="2" charset="-120"/>
                <a:ea typeface="王漢宗空疊圓繁" pitchFamily="2" charset="-120"/>
              </a:rPr>
              <a:t>英文中的中文外來詞</a:t>
            </a:r>
            <a:endParaRPr lang="en-US" sz="6000" dirty="0">
              <a:latin typeface="王漢宗空疊圓繁" pitchFamily="2" charset="-120"/>
              <a:ea typeface="王漢宗空疊圓繁" pitchFamily="2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553009" y="1313903"/>
            <a:ext cx="2520281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oolong tea</a:t>
            </a:r>
            <a:endParaRPr lang="en-US" altLang="zh-TW" sz="28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558685" y="2128924"/>
            <a:ext cx="1368152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tofu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1598389" y="3054000"/>
            <a:ext cx="1728192" cy="748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dimsum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1608177" y="3823670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kungfu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1553008" y="5249988"/>
            <a:ext cx="201622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yin yang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1CC26D80-5D6E-4431-8EC9-00EEBAE400E4}"/>
              </a:ext>
            </a:extLst>
          </p:cNvPr>
          <p:cNvSpPr txBox="1">
            <a:spLocks/>
          </p:cNvSpPr>
          <p:nvPr/>
        </p:nvSpPr>
        <p:spPr>
          <a:xfrm>
            <a:off x="5221443" y="2062583"/>
            <a:ext cx="1070101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豆腐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F469722C-63C9-4E4C-9148-AEFAE10F0BB1}"/>
              </a:ext>
            </a:extLst>
          </p:cNvPr>
          <p:cNvSpPr txBox="1">
            <a:spLocks/>
          </p:cNvSpPr>
          <p:nvPr/>
        </p:nvSpPr>
        <p:spPr>
          <a:xfrm>
            <a:off x="5166675" y="2942307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點心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点心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39E8F6CF-E792-4CC7-B4CA-B874C0E6A679}"/>
              </a:ext>
            </a:extLst>
          </p:cNvPr>
          <p:cNvSpPr txBox="1">
            <a:spLocks/>
          </p:cNvSpPr>
          <p:nvPr/>
        </p:nvSpPr>
        <p:spPr>
          <a:xfrm>
            <a:off x="5166675" y="3802680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功夫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9122D9A4-CA4C-40C1-834C-0D3497A79627}"/>
              </a:ext>
            </a:extLst>
          </p:cNvPr>
          <p:cNvSpPr txBox="1">
            <a:spLocks/>
          </p:cNvSpPr>
          <p:nvPr/>
        </p:nvSpPr>
        <p:spPr>
          <a:xfrm>
            <a:off x="5184323" y="5249988"/>
            <a:ext cx="2369637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陰陽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阴阳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A337CE36-5528-4132-B011-07BDD6995FDE}"/>
              </a:ext>
            </a:extLst>
          </p:cNvPr>
          <p:cNvSpPr txBox="1">
            <a:spLocks/>
          </p:cNvSpPr>
          <p:nvPr/>
        </p:nvSpPr>
        <p:spPr>
          <a:xfrm>
            <a:off x="5211504" y="1340768"/>
            <a:ext cx="6383677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烏龍茶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乌龙茶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tea→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茶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800" dirty="0">
                <a:latin typeface="Times New Roman" pitchFamily="18" charset="0"/>
                <a:cs typeface="Times New Roman" pitchFamily="18" charset="0"/>
              </a:rPr>
              <a:t>閔南語發音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28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pic>
        <p:nvPicPr>
          <p:cNvPr id="2050" name="Picture 2" descr="什么是阴阳？什么是五行？怎么理解阴阳五行？-星座频道-手机搜狐">
            <a:extLst>
              <a:ext uri="{FF2B5EF4-FFF2-40B4-BE49-F238E27FC236}">
                <a16:creationId xmlns:a16="http://schemas.microsoft.com/office/drawing/2014/main" id="{22E44F85-5CE5-4C52-A892-3153F26D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068047"/>
            <a:ext cx="2746041" cy="26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食得起手工传统点心... - 食得起手工传统点心Traditional Handmade Dim Sum">
            <a:extLst>
              <a:ext uri="{FF2B5EF4-FFF2-40B4-BE49-F238E27FC236}">
                <a16:creationId xmlns:a16="http://schemas.microsoft.com/office/drawing/2014/main" id="{D27C1731-CF56-400E-9047-61FCAE99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1" y="199326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5761" y="1484784"/>
            <a:ext cx="38779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麥當勞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TW" altLang="en-US" sz="9600" dirty="0">
                <a:solidFill>
                  <a:srgbClr val="FF0000"/>
                </a:solidFill>
              </a:rPr>
              <a:t>麦当劳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1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英文也有外来词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7568" y="1700808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solo </a:t>
            </a:r>
            <a:r>
              <a:rPr lang="zh-CN" altLang="en-US" sz="3200" b="1" dirty="0"/>
              <a:t>独奏、独唱、单独表演</a:t>
            </a:r>
            <a:r>
              <a:rPr lang="en-US" altLang="zh-CN" sz="3200" b="1" dirty="0"/>
              <a:t>:  </a:t>
            </a:r>
            <a:r>
              <a:rPr lang="zh-CN" altLang="en-US" sz="3200" b="1" dirty="0"/>
              <a:t>这个字在义大利文中是表示「仅仅、单独」的意思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tsunami </a:t>
            </a:r>
            <a:r>
              <a:rPr lang="zh-CN" altLang="en-US" sz="3200" b="1" dirty="0"/>
              <a:t>海啸</a:t>
            </a:r>
            <a:r>
              <a:rPr lang="en-US" altLang="zh-CN" sz="3200" b="1" dirty="0"/>
              <a:t>: </a:t>
            </a:r>
            <a:r>
              <a:rPr lang="en-US" altLang="zh-CN" sz="3200" b="1" dirty="0" err="1"/>
              <a:t>Tsu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是日文的「港口」，</a:t>
            </a:r>
            <a:r>
              <a:rPr lang="en-US" altLang="zh-CN" sz="3200" b="1" dirty="0" err="1"/>
              <a:t>nami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是指「海浪」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karate </a:t>
            </a:r>
            <a:r>
              <a:rPr lang="zh-CN" altLang="en-US" sz="3200" b="1" dirty="0"/>
              <a:t>空手道</a:t>
            </a:r>
            <a:r>
              <a:rPr lang="en-US" altLang="zh-CN" sz="3200" b="1" dirty="0"/>
              <a:t>: </a:t>
            </a:r>
            <a:r>
              <a:rPr lang="zh-CN" altLang="en-US" sz="3200" b="1" dirty="0"/>
              <a:t>这个字来自于日文，指的是不使用武器，完全赤手空拳搏斗的一种武术。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feng shui </a:t>
            </a:r>
            <a:r>
              <a:rPr lang="zh-CN" altLang="en-US" sz="3200" b="1" dirty="0"/>
              <a:t>风水</a:t>
            </a:r>
            <a:r>
              <a:rPr lang="en-US" altLang="zh-CN" sz="3200" b="1" dirty="0"/>
              <a:t>: feng shui </a:t>
            </a:r>
            <a:r>
              <a:rPr lang="zh-CN" altLang="en-US" sz="3200" b="1" dirty="0"/>
              <a:t>风水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typhoon </a:t>
            </a:r>
            <a:r>
              <a:rPr lang="zh-CN" altLang="en-US" sz="3200" b="1" dirty="0"/>
              <a:t>台风</a:t>
            </a:r>
            <a:r>
              <a:rPr lang="en-US" altLang="zh-CN" sz="3200" b="1" dirty="0"/>
              <a:t>: </a:t>
            </a:r>
            <a:r>
              <a:rPr lang="zh-CN" altLang="en-US" sz="3200" b="1" dirty="0"/>
              <a:t>是从中文这样音译过去的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4247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484784"/>
            <a:ext cx="74072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955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隨手</a:t>
            </a:r>
            <a:r>
              <a:rPr lang="en-US" altLang="zh-TW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(at one’s convenience)</a:t>
            </a:r>
            <a:endParaRPr lang="en-US" sz="4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8892480" cy="54006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節約能源</a:t>
            </a:r>
            <a:r>
              <a:rPr lang="en-US" altLang="zh-TW" sz="4400" dirty="0">
                <a:latin typeface="Times New Roman" pitchFamily="18" charset="0"/>
                <a:cs typeface="Times New Roman" pitchFamily="18" charset="0"/>
              </a:rPr>
              <a:t>(conservation of energy)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的第一步就是要記得</a:t>
            </a:r>
            <a:r>
              <a:rPr lang="zh-TW" altLang="en-US" sz="6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隨手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關燈</a:t>
            </a:r>
            <a:r>
              <a:rPr lang="zh-TW" altLang="en-US" sz="5400" dirty="0"/>
              <a:t>。</a:t>
            </a:r>
            <a:endParaRPr lang="en-US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235836"/>
            <a:ext cx="3744416" cy="181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4005064"/>
            <a:ext cx="2971801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53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</a:t>
            </a:r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en-US" altLang="zh-TW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(at one’s convenience)</a:t>
            </a:r>
            <a:endParaRPr lang="en-US" sz="4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8892480" cy="5400600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节约能源</a:t>
            </a:r>
            <a:r>
              <a:rPr lang="en-US" altLang="zh-TW" sz="4400" dirty="0">
                <a:latin typeface="Times New Roman" pitchFamily="18" charset="0"/>
                <a:cs typeface="Times New Roman" pitchFamily="18" charset="0"/>
              </a:rPr>
              <a:t>(conservation of energy) 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的第一步就是要记得</a:t>
            </a:r>
            <a:r>
              <a:rPr lang="zh-CN" altLang="en-US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随手</a:t>
            </a:r>
            <a:r>
              <a:rPr lang="zh-CN" altLang="en-US" sz="4400" dirty="0">
                <a:latin typeface="Times New Roman" pitchFamily="18" charset="0"/>
                <a:cs typeface="Times New Roman" pitchFamily="18" charset="0"/>
              </a:rPr>
              <a:t>关灯。</a:t>
            </a:r>
            <a:endParaRPr lang="en-US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235836"/>
            <a:ext cx="3744416" cy="181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4005064"/>
            <a:ext cx="2971801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507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93556"/>
            <a:ext cx="6336704" cy="246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280038"/>
            <a:ext cx="2448272" cy="260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11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476672"/>
            <a:ext cx="69504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501009"/>
            <a:ext cx="2088232" cy="396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12" y="3501009"/>
            <a:ext cx="1368152" cy="32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4113" y="6309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花木蘭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980728"/>
            <a:ext cx="7278560" cy="279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763062"/>
            <a:ext cx="2949898" cy="24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698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脫口秀</a:t>
            </a:r>
            <a:r>
              <a:rPr lang="zh-TW" altLang="en-US" sz="6000" b="1" dirty="0">
                <a:solidFill>
                  <a:srgbClr val="0070C0"/>
                </a:solidFill>
              </a:rPr>
              <a:t> </a:t>
            </a:r>
            <a:r>
              <a:rPr lang="en-US" altLang="zh-TW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(talk show)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520" y="1268760"/>
            <a:ext cx="8892480" cy="558924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你喜歡中國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(crosstalk)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還是美國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脫口秀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你喜欢中国相声</a:t>
            </a:r>
            <a:r>
              <a:rPr lang="en-US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(crosstalk)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还是美国</a:t>
            </a:r>
            <a:r>
              <a:rPr lang="zh-CN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脱口秀</a:t>
            </a:r>
            <a:r>
              <a:rPr lang="en-US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相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7992" y="3501344"/>
            <a:ext cx="45360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秀脫口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7906" y="3609328"/>
            <a:ext cx="4402591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20" y="692696"/>
            <a:ext cx="7061147" cy="246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54" y="3501009"/>
            <a:ext cx="4030249" cy="229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50" y="3402788"/>
            <a:ext cx="3061287" cy="249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916833"/>
            <a:ext cx="7589502" cy="24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8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276160"/>
            <a:ext cx="701175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825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大致</a:t>
            </a:r>
            <a:r>
              <a:rPr lang="en-US" altLang="zh-TW" sz="4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(in general)</a:t>
            </a:r>
            <a:endParaRPr lang="en-US" sz="49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196752"/>
            <a:ext cx="8892480" cy="54006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這兩個班級上課的進度</a:t>
            </a:r>
            <a:r>
              <a:rPr lang="zh-TW" altLang="en-US" sz="3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大致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相同</a:t>
            </a:r>
            <a:r>
              <a:rPr lang="zh-TW" altLang="en-US" sz="3600" dirty="0"/>
              <a:t>。</a:t>
            </a:r>
            <a:endParaRPr lang="en-US" altLang="zh-TW" sz="3600" dirty="0"/>
          </a:p>
          <a:p>
            <a:r>
              <a:rPr lang="zh-CN" altLang="en-US" sz="3600" dirty="0"/>
              <a:t>这两个班级上课的进度</a:t>
            </a:r>
            <a:r>
              <a:rPr lang="zh-CN" altLang="en-US" sz="3600" u="sng" dirty="0">
                <a:solidFill>
                  <a:srgbClr val="FF0000"/>
                </a:solidFill>
              </a:rPr>
              <a:t>大致</a:t>
            </a:r>
            <a:r>
              <a:rPr lang="zh-CN" altLang="en-US" sz="3600" dirty="0"/>
              <a:t>相同。</a:t>
            </a:r>
          </a:p>
          <a:p>
            <a:endParaRPr lang="en-US" sz="3600" dirty="0"/>
          </a:p>
        </p:txBody>
      </p:sp>
      <p:pic>
        <p:nvPicPr>
          <p:cNvPr id="5" name="圖片 4" descr="上課進度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0944" y="3285384"/>
            <a:ext cx="521738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58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8256"/>
            <a:ext cx="8229600" cy="1143000"/>
          </a:xfrm>
        </p:spPr>
        <p:txBody>
          <a:bodyPr/>
          <a:lstStyle/>
          <a:p>
            <a:r>
              <a:rPr lang="zh-TW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一致</a:t>
            </a: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(unanimously, same)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008112"/>
            <a:ext cx="9144000" cy="5805264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河比賽時， 我們要步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調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一致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，同心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力，才有可能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勝利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拔河比赛时， 我们要步调</a:t>
            </a:r>
            <a:r>
              <a:rPr lang="zh-CN" altLang="en-US" u="sng" dirty="0">
                <a:solidFill>
                  <a:srgbClr val="FF0000"/>
                </a:solidFill>
              </a:rPr>
              <a:t>一致</a:t>
            </a:r>
            <a:r>
              <a:rPr lang="zh-CN" altLang="en-US" dirty="0"/>
              <a:t>，同心协力，才有可能获得胜利。</a:t>
            </a:r>
          </a:p>
          <a:p>
            <a:endParaRPr lang="en-US" dirty="0"/>
          </a:p>
        </p:txBody>
      </p:sp>
      <p:pic>
        <p:nvPicPr>
          <p:cNvPr id="5" name="圖片 4" descr="拔河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2296" y="3681384"/>
            <a:ext cx="6132056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624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780917"/>
            <a:ext cx="7200800" cy="532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182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780917"/>
            <a:ext cx="7200800" cy="532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C0F9B-F811-4CF6-A964-C031A61D96FD}"/>
              </a:ext>
            </a:extLst>
          </p:cNvPr>
          <p:cNvSpPr txBox="1"/>
          <p:nvPr/>
        </p:nvSpPr>
        <p:spPr>
          <a:xfrm>
            <a:off x="3719736" y="2276872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84F07-78BF-4A90-A4E2-BFCCEDF7D6EC}"/>
              </a:ext>
            </a:extLst>
          </p:cNvPr>
          <p:cNvSpPr txBox="1"/>
          <p:nvPr/>
        </p:nvSpPr>
        <p:spPr>
          <a:xfrm>
            <a:off x="4713499" y="2276872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D9052-E34A-454B-92D1-1584144E43BB}"/>
              </a:ext>
            </a:extLst>
          </p:cNvPr>
          <p:cNvSpPr txBox="1"/>
          <p:nvPr/>
        </p:nvSpPr>
        <p:spPr>
          <a:xfrm>
            <a:off x="5650770" y="2287441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C18C3-EB01-4F42-B59A-D80C99E5B9B2}"/>
              </a:ext>
            </a:extLst>
          </p:cNvPr>
          <p:cNvSpPr txBox="1"/>
          <p:nvPr/>
        </p:nvSpPr>
        <p:spPr>
          <a:xfrm>
            <a:off x="6456040" y="2276872"/>
            <a:ext cx="11717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Rainforest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90254-606B-4D08-BA4C-56AF1A4D5545}"/>
              </a:ext>
            </a:extLst>
          </p:cNvPr>
          <p:cNvSpPr txBox="1"/>
          <p:nvPr/>
        </p:nvSpPr>
        <p:spPr>
          <a:xfrm>
            <a:off x="7576533" y="228858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cheese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A5652-B2F0-4135-AFBC-83D099C67860}"/>
              </a:ext>
            </a:extLst>
          </p:cNvPr>
          <p:cNvSpPr txBox="1"/>
          <p:nvPr/>
        </p:nvSpPr>
        <p:spPr>
          <a:xfrm>
            <a:off x="8506233" y="229245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2136-DB0E-4C5B-857E-20D3385B63E8}"/>
              </a:ext>
            </a:extLst>
          </p:cNvPr>
          <p:cNvSpPr txBox="1"/>
          <p:nvPr/>
        </p:nvSpPr>
        <p:spPr>
          <a:xfrm>
            <a:off x="3863752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C4792-8B3A-48C6-B843-3C78759F7ECC}"/>
              </a:ext>
            </a:extLst>
          </p:cNvPr>
          <p:cNvSpPr txBox="1"/>
          <p:nvPr/>
        </p:nvSpPr>
        <p:spPr>
          <a:xfrm>
            <a:off x="4817585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A3D2C-37C5-4AB6-8F90-0C743F2AB92D}"/>
              </a:ext>
            </a:extLst>
          </p:cNvPr>
          <p:cNvSpPr txBox="1"/>
          <p:nvPr/>
        </p:nvSpPr>
        <p:spPr>
          <a:xfrm>
            <a:off x="5851378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E8985-3C85-4C0D-A12B-7CB8CA334E96}"/>
              </a:ext>
            </a:extLst>
          </p:cNvPr>
          <p:cNvSpPr txBox="1"/>
          <p:nvPr/>
        </p:nvSpPr>
        <p:spPr>
          <a:xfrm>
            <a:off x="6825521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D116-0519-43BA-A100-00641DB34BFE}"/>
              </a:ext>
            </a:extLst>
          </p:cNvPr>
          <p:cNvSpPr txBox="1"/>
          <p:nvPr/>
        </p:nvSpPr>
        <p:spPr>
          <a:xfrm>
            <a:off x="7740979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8DDDBC-C522-4CB0-8303-5555C6B7AA8F}"/>
              </a:ext>
            </a:extLst>
          </p:cNvPr>
          <p:cNvSpPr txBox="1"/>
          <p:nvPr/>
        </p:nvSpPr>
        <p:spPr>
          <a:xfrm>
            <a:off x="8650249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371ED-A19E-4B31-87C7-FB0CB1D91DF5}"/>
              </a:ext>
            </a:extLst>
          </p:cNvPr>
          <p:cNvSpPr txBox="1"/>
          <p:nvPr/>
        </p:nvSpPr>
        <p:spPr>
          <a:xfrm>
            <a:off x="2654664" y="4739364"/>
            <a:ext cx="983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Chicago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0DEF8-85FA-4F6E-9270-51890E6C9739}"/>
              </a:ext>
            </a:extLst>
          </p:cNvPr>
          <p:cNvSpPr txBox="1"/>
          <p:nvPr/>
        </p:nvSpPr>
        <p:spPr>
          <a:xfrm>
            <a:off x="3648427" y="4739364"/>
            <a:ext cx="983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Nevada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D5B52-7EFF-4707-A506-FF1DD1DA3418}"/>
              </a:ext>
            </a:extLst>
          </p:cNvPr>
          <p:cNvSpPr txBox="1"/>
          <p:nvPr/>
        </p:nvSpPr>
        <p:spPr>
          <a:xfrm>
            <a:off x="4704856" y="474993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jacket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329B6-D2B2-45DB-901D-E2A5FEA6B9DF}"/>
              </a:ext>
            </a:extLst>
          </p:cNvPr>
          <p:cNvSpPr txBox="1"/>
          <p:nvPr/>
        </p:nvSpPr>
        <p:spPr>
          <a:xfrm>
            <a:off x="5510126" y="4739364"/>
            <a:ext cx="11717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sandwich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8839D9-68E4-4227-BAD5-239222F62255}"/>
              </a:ext>
            </a:extLst>
          </p:cNvPr>
          <p:cNvSpPr txBox="1"/>
          <p:nvPr/>
        </p:nvSpPr>
        <p:spPr>
          <a:xfrm>
            <a:off x="6635890" y="4754945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altLang="zh-CN" dirty="0"/>
              <a:t>ug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73802-95E7-428B-A82C-D1C65A60A919}"/>
              </a:ext>
            </a:extLst>
          </p:cNvPr>
          <p:cNvSpPr txBox="1"/>
          <p:nvPr/>
        </p:nvSpPr>
        <p:spPr>
          <a:xfrm>
            <a:off x="7560319" y="4754945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salad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542E2-7574-4818-8B39-230404982119}"/>
              </a:ext>
            </a:extLst>
          </p:cNvPr>
          <p:cNvSpPr txBox="1"/>
          <p:nvPr/>
        </p:nvSpPr>
        <p:spPr>
          <a:xfrm>
            <a:off x="2917838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28A10F-3C5C-49D5-ADB6-97A49BBC3717}"/>
              </a:ext>
            </a:extLst>
          </p:cNvPr>
          <p:cNvSpPr txBox="1"/>
          <p:nvPr/>
        </p:nvSpPr>
        <p:spPr>
          <a:xfrm>
            <a:off x="3871671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FEC84-5C2B-4F3B-AFF4-821E8B09561F}"/>
              </a:ext>
            </a:extLst>
          </p:cNvPr>
          <p:cNvSpPr txBox="1"/>
          <p:nvPr/>
        </p:nvSpPr>
        <p:spPr>
          <a:xfrm>
            <a:off x="4905464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3BE6D3-775A-4D0F-947B-72FFEA66E228}"/>
              </a:ext>
            </a:extLst>
          </p:cNvPr>
          <p:cNvSpPr txBox="1"/>
          <p:nvPr/>
        </p:nvSpPr>
        <p:spPr>
          <a:xfrm>
            <a:off x="5879607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F511C0-C87F-4D72-A9EE-7BE7A888882A}"/>
              </a:ext>
            </a:extLst>
          </p:cNvPr>
          <p:cNvSpPr txBox="1"/>
          <p:nvPr/>
        </p:nvSpPr>
        <p:spPr>
          <a:xfrm>
            <a:off x="6795065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392114-DAA5-4575-BB3E-6F39F2D84C83}"/>
              </a:ext>
            </a:extLst>
          </p:cNvPr>
          <p:cNvSpPr txBox="1"/>
          <p:nvPr/>
        </p:nvSpPr>
        <p:spPr>
          <a:xfrm>
            <a:off x="7704335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4775C6-6504-48C2-9BDD-76E1209BE8F5}"/>
              </a:ext>
            </a:extLst>
          </p:cNvPr>
          <p:cNvSpPr txBox="1"/>
          <p:nvPr/>
        </p:nvSpPr>
        <p:spPr>
          <a:xfrm>
            <a:off x="8522075" y="4736971"/>
            <a:ext cx="10152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Cartoon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769E68-6C84-4817-8977-3BE43CE0D5C4}"/>
              </a:ext>
            </a:extLst>
          </p:cNvPr>
          <p:cNvSpPr txBox="1"/>
          <p:nvPr/>
        </p:nvSpPr>
        <p:spPr>
          <a:xfrm>
            <a:off x="8666091" y="5369462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10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2139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50F64-9F5D-4B9C-84C8-71382CA41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704977"/>
            <a:ext cx="7121856" cy="53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27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548680"/>
            <a:ext cx="5661658" cy="578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319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92696"/>
            <a:ext cx="722877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3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556792"/>
            <a:ext cx="7631291" cy="360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385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1EF8E-BAE1-469E-9F43-65C690D0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31" y="118622"/>
            <a:ext cx="8154538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785" y="2204864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好市多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79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94A17-5F7C-B065-CA38-A25CF0A81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5FF5B-FF6D-06F2-179A-AC52244A5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35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B90E-34E7-49E0-B54B-C906B3FB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故事阅读：翻译很有趣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2CC41-BF29-4621-B70D-180435C4A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D5B90-AB57-4BEA-A265-6FAFA687C2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5BAF1-7EAD-44F0-9026-AAAD7A994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1E45A-81E1-4B20-9F06-FD0B372B90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2303F-5172-4F60-844F-FAE74E0A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8" y="0"/>
            <a:ext cx="8124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5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12544-B9CE-4686-873F-41C7CBF9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6" y="116632"/>
            <a:ext cx="8230749" cy="3458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3C1C4-6F95-4A79-9040-BBBA0106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57" y="3451770"/>
            <a:ext cx="8135485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74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E7FE7-C3E4-466D-A697-A0DE315D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8" y="4285"/>
            <a:ext cx="8135485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5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1765E-7F6C-4649-A4BA-D6D732D15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41" y="0"/>
            <a:ext cx="8102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9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98C94-0CE6-48BB-B9E0-FDF02AC6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47154"/>
            <a:ext cx="8106906" cy="338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B838-5F90-4348-995F-90E838A0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356993"/>
            <a:ext cx="8087854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95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2D36B-12D4-476B-896D-2D70ABB0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84" y="4285"/>
            <a:ext cx="8116433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76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634678"/>
            <a:ext cx="8229600" cy="5314602"/>
          </a:xfrm>
          <a:noFill/>
          <a:ln w="762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0000" dirty="0">
                <a:latin typeface="王漢宗空疊圓繁" pitchFamily="2" charset="-120"/>
                <a:ea typeface="王漢宗空疊圓繁" pitchFamily="2" charset="-120"/>
              </a:rPr>
              <a:t>外來詞</a:t>
            </a:r>
            <a:endParaRPr lang="en-US" sz="20000" dirty="0">
              <a:latin typeface="王漢宗空疊圓繁" pitchFamily="2" charset="-120"/>
              <a:ea typeface="王漢宗空疊圓繁" pitchFamily="2" charset="-12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780917"/>
            <a:ext cx="7200800" cy="532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C0F9B-F811-4CF6-A964-C031A61D96FD}"/>
              </a:ext>
            </a:extLst>
          </p:cNvPr>
          <p:cNvSpPr txBox="1"/>
          <p:nvPr/>
        </p:nvSpPr>
        <p:spPr>
          <a:xfrm>
            <a:off x="3719736" y="2276872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84F07-78BF-4A90-A4E2-BFCCEDF7D6EC}"/>
              </a:ext>
            </a:extLst>
          </p:cNvPr>
          <p:cNvSpPr txBox="1"/>
          <p:nvPr/>
        </p:nvSpPr>
        <p:spPr>
          <a:xfrm>
            <a:off x="4713499" y="2276872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sofa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D9052-E34A-454B-92D1-1584144E43BB}"/>
              </a:ext>
            </a:extLst>
          </p:cNvPr>
          <p:cNvSpPr txBox="1"/>
          <p:nvPr/>
        </p:nvSpPr>
        <p:spPr>
          <a:xfrm>
            <a:off x="5650770" y="2287441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C18C3-EB01-4F42-B59A-D80C99E5B9B2}"/>
              </a:ext>
            </a:extLst>
          </p:cNvPr>
          <p:cNvSpPr txBox="1"/>
          <p:nvPr/>
        </p:nvSpPr>
        <p:spPr>
          <a:xfrm>
            <a:off x="6456040" y="2276872"/>
            <a:ext cx="11717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Rainforest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90254-606B-4D08-BA4C-56AF1A4D5545}"/>
              </a:ext>
            </a:extLst>
          </p:cNvPr>
          <p:cNvSpPr txBox="1"/>
          <p:nvPr/>
        </p:nvSpPr>
        <p:spPr>
          <a:xfrm>
            <a:off x="7576533" y="228858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cheese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A5652-B2F0-4135-AFBC-83D099C67860}"/>
              </a:ext>
            </a:extLst>
          </p:cNvPr>
          <p:cNvSpPr txBox="1"/>
          <p:nvPr/>
        </p:nvSpPr>
        <p:spPr>
          <a:xfrm>
            <a:off x="8506233" y="229245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42136-DB0E-4C5B-857E-20D3385B63E8}"/>
              </a:ext>
            </a:extLst>
          </p:cNvPr>
          <p:cNvSpPr txBox="1"/>
          <p:nvPr/>
        </p:nvSpPr>
        <p:spPr>
          <a:xfrm>
            <a:off x="3863752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C4792-8B3A-48C6-B843-3C78759F7ECC}"/>
              </a:ext>
            </a:extLst>
          </p:cNvPr>
          <p:cNvSpPr txBox="1"/>
          <p:nvPr/>
        </p:nvSpPr>
        <p:spPr>
          <a:xfrm>
            <a:off x="4817585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A3D2C-37C5-4AB6-8F90-0C743F2AB92D}"/>
              </a:ext>
            </a:extLst>
          </p:cNvPr>
          <p:cNvSpPr txBox="1"/>
          <p:nvPr/>
        </p:nvSpPr>
        <p:spPr>
          <a:xfrm>
            <a:off x="5851378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E8985-3C85-4C0D-A12B-7CB8CA334E96}"/>
              </a:ext>
            </a:extLst>
          </p:cNvPr>
          <p:cNvSpPr txBox="1"/>
          <p:nvPr/>
        </p:nvSpPr>
        <p:spPr>
          <a:xfrm>
            <a:off x="6825521" y="293201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D116-0519-43BA-A100-00641DB34BFE}"/>
              </a:ext>
            </a:extLst>
          </p:cNvPr>
          <p:cNvSpPr txBox="1"/>
          <p:nvPr/>
        </p:nvSpPr>
        <p:spPr>
          <a:xfrm>
            <a:off x="7740979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8DDDBC-C522-4CB0-8303-5555C6B7AA8F}"/>
              </a:ext>
            </a:extLst>
          </p:cNvPr>
          <p:cNvSpPr txBox="1"/>
          <p:nvPr/>
        </p:nvSpPr>
        <p:spPr>
          <a:xfrm>
            <a:off x="8650249" y="2924944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371ED-A19E-4B31-87C7-FB0CB1D91DF5}"/>
              </a:ext>
            </a:extLst>
          </p:cNvPr>
          <p:cNvSpPr txBox="1"/>
          <p:nvPr/>
        </p:nvSpPr>
        <p:spPr>
          <a:xfrm>
            <a:off x="2654664" y="4739364"/>
            <a:ext cx="983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Chicago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0DEF8-85FA-4F6E-9270-51890E6C9739}"/>
              </a:ext>
            </a:extLst>
          </p:cNvPr>
          <p:cNvSpPr txBox="1"/>
          <p:nvPr/>
        </p:nvSpPr>
        <p:spPr>
          <a:xfrm>
            <a:off x="3648427" y="4739364"/>
            <a:ext cx="983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Nevada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D5B52-7EFF-4707-A506-FF1DD1DA3418}"/>
              </a:ext>
            </a:extLst>
          </p:cNvPr>
          <p:cNvSpPr txBox="1"/>
          <p:nvPr/>
        </p:nvSpPr>
        <p:spPr>
          <a:xfrm>
            <a:off x="4704856" y="4749933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jacket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329B6-D2B2-45DB-901D-E2A5FEA6B9DF}"/>
              </a:ext>
            </a:extLst>
          </p:cNvPr>
          <p:cNvSpPr txBox="1"/>
          <p:nvPr/>
        </p:nvSpPr>
        <p:spPr>
          <a:xfrm>
            <a:off x="5510126" y="4739364"/>
            <a:ext cx="11717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sandwich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8839D9-68E4-4227-BAD5-239222F62255}"/>
              </a:ext>
            </a:extLst>
          </p:cNvPr>
          <p:cNvSpPr txBox="1"/>
          <p:nvPr/>
        </p:nvSpPr>
        <p:spPr>
          <a:xfrm>
            <a:off x="6635890" y="4754945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altLang="zh-CN" dirty="0"/>
              <a:t>ug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73802-95E7-428B-A82C-D1C65A60A919}"/>
              </a:ext>
            </a:extLst>
          </p:cNvPr>
          <p:cNvSpPr txBox="1"/>
          <p:nvPr/>
        </p:nvSpPr>
        <p:spPr>
          <a:xfrm>
            <a:off x="7560319" y="4754945"/>
            <a:ext cx="864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salad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542E2-7574-4818-8B39-230404982119}"/>
              </a:ext>
            </a:extLst>
          </p:cNvPr>
          <p:cNvSpPr txBox="1"/>
          <p:nvPr/>
        </p:nvSpPr>
        <p:spPr>
          <a:xfrm>
            <a:off x="2917838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28A10F-3C5C-49D5-ADB6-97A49BBC3717}"/>
              </a:ext>
            </a:extLst>
          </p:cNvPr>
          <p:cNvSpPr txBox="1"/>
          <p:nvPr/>
        </p:nvSpPr>
        <p:spPr>
          <a:xfrm>
            <a:off x="3871671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FEC84-5C2B-4F3B-AFF4-821E8B09561F}"/>
              </a:ext>
            </a:extLst>
          </p:cNvPr>
          <p:cNvSpPr txBox="1"/>
          <p:nvPr/>
        </p:nvSpPr>
        <p:spPr>
          <a:xfrm>
            <a:off x="4905464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3BE6D3-775A-4D0F-947B-72FFEA66E228}"/>
              </a:ext>
            </a:extLst>
          </p:cNvPr>
          <p:cNvSpPr txBox="1"/>
          <p:nvPr/>
        </p:nvSpPr>
        <p:spPr>
          <a:xfrm>
            <a:off x="5879607" y="539450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F511C0-C87F-4D72-A9EE-7BE7A888882A}"/>
              </a:ext>
            </a:extLst>
          </p:cNvPr>
          <p:cNvSpPr txBox="1"/>
          <p:nvPr/>
        </p:nvSpPr>
        <p:spPr>
          <a:xfrm>
            <a:off x="6795065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392114-DAA5-4575-BB3E-6F39F2D84C83}"/>
              </a:ext>
            </a:extLst>
          </p:cNvPr>
          <p:cNvSpPr txBox="1"/>
          <p:nvPr/>
        </p:nvSpPr>
        <p:spPr>
          <a:xfrm>
            <a:off x="7704335" y="5387436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4775C6-6504-48C2-9BDD-76E1209BE8F5}"/>
              </a:ext>
            </a:extLst>
          </p:cNvPr>
          <p:cNvSpPr txBox="1"/>
          <p:nvPr/>
        </p:nvSpPr>
        <p:spPr>
          <a:xfrm>
            <a:off x="8522075" y="4736971"/>
            <a:ext cx="10152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Cartoon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769E68-6C84-4817-8977-3BE43CE0D5C4}"/>
              </a:ext>
            </a:extLst>
          </p:cNvPr>
          <p:cNvSpPr txBox="1"/>
          <p:nvPr/>
        </p:nvSpPr>
        <p:spPr>
          <a:xfrm>
            <a:off x="8666091" y="5369462"/>
            <a:ext cx="57606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48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87" y="1157163"/>
            <a:ext cx="61531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599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英文也有外來詞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7568" y="1700808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3200" b="1" dirty="0"/>
              <a:t>solo </a:t>
            </a:r>
            <a:r>
              <a:rPr lang="zh-TW" altLang="en-US" sz="3200" b="1" dirty="0"/>
              <a:t>獨奏、獨唱、單獨表演</a:t>
            </a:r>
            <a:r>
              <a:rPr lang="en-US" altLang="zh-TW" sz="3200" b="1" dirty="0"/>
              <a:t>:</a:t>
            </a:r>
            <a:r>
              <a:rPr lang="zh-TW" altLang="en-US" sz="3200" dirty="0"/>
              <a:t> </a:t>
            </a:r>
            <a:r>
              <a:rPr lang="en-US" altLang="zh-TW" sz="3200" dirty="0"/>
              <a:t> </a:t>
            </a:r>
            <a:r>
              <a:rPr lang="zh-TW" altLang="en-US" sz="3200" dirty="0"/>
              <a:t>這個字在義大利文中是表示「僅僅、單獨」的意思</a:t>
            </a:r>
            <a:endParaRPr lang="en-US" altLang="zh-TW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/>
              <a:t>tsunami </a:t>
            </a:r>
            <a:r>
              <a:rPr lang="zh-TW" altLang="en-US" sz="3200" b="1" dirty="0"/>
              <a:t>海嘯</a:t>
            </a:r>
            <a:r>
              <a:rPr lang="en-US" altLang="zh-TW" sz="3200" b="1" dirty="0"/>
              <a:t>:</a:t>
            </a:r>
            <a:r>
              <a:rPr lang="zh-TW" altLang="en-US" sz="3200" b="1" dirty="0"/>
              <a:t> </a:t>
            </a:r>
            <a:r>
              <a:rPr lang="en-US" sz="3200" dirty="0" err="1"/>
              <a:t>Tsu</a:t>
            </a:r>
            <a:r>
              <a:rPr lang="en-US" sz="3200" dirty="0"/>
              <a:t> </a:t>
            </a:r>
            <a:r>
              <a:rPr lang="zh-TW" altLang="en-US" sz="3200" dirty="0"/>
              <a:t>是日文的「港口」，</a:t>
            </a:r>
            <a:r>
              <a:rPr lang="en-US" sz="3200" dirty="0" err="1"/>
              <a:t>nami</a:t>
            </a:r>
            <a:r>
              <a:rPr lang="en-US" sz="3200" dirty="0"/>
              <a:t> </a:t>
            </a:r>
            <a:r>
              <a:rPr lang="zh-TW" altLang="en-US" sz="3200" dirty="0"/>
              <a:t>是指「海浪」</a:t>
            </a:r>
            <a:endParaRPr lang="en-US" altLang="zh-TW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/>
              <a:t>karate </a:t>
            </a:r>
            <a:r>
              <a:rPr lang="zh-TW" altLang="en-US" sz="3200" b="1" dirty="0"/>
              <a:t>空手道</a:t>
            </a:r>
            <a:r>
              <a:rPr lang="en-US" altLang="zh-TW" sz="3200" b="1" dirty="0"/>
              <a:t>:</a:t>
            </a:r>
            <a:r>
              <a:rPr lang="zh-TW" altLang="en-US" sz="3200" b="1" dirty="0"/>
              <a:t> </a:t>
            </a:r>
            <a:r>
              <a:rPr lang="zh-TW" altLang="en-US" sz="3200" dirty="0"/>
              <a:t>這個字來自於日文，指的是不使用武器，完全赤手空拳搏鬥的一種武術。</a:t>
            </a:r>
            <a:endParaRPr lang="en-US" altLang="zh-TW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err="1"/>
              <a:t>feng</a:t>
            </a:r>
            <a:r>
              <a:rPr lang="en-US" sz="3200" b="1" dirty="0"/>
              <a:t> </a:t>
            </a:r>
            <a:r>
              <a:rPr lang="en-US" sz="3200" b="1" dirty="0" err="1"/>
              <a:t>shui</a:t>
            </a:r>
            <a:r>
              <a:rPr lang="en-US" sz="3200" b="1" dirty="0"/>
              <a:t> </a:t>
            </a:r>
            <a:r>
              <a:rPr lang="zh-TW" altLang="en-US" sz="3200" b="1" dirty="0"/>
              <a:t>風水</a:t>
            </a:r>
            <a:r>
              <a:rPr lang="en-US" altLang="zh-TW" sz="3200" b="1" dirty="0"/>
              <a:t>:</a:t>
            </a:r>
            <a:r>
              <a:rPr lang="en-US" sz="3200" b="1" dirty="0"/>
              <a:t> </a:t>
            </a:r>
            <a:r>
              <a:rPr lang="en-US" sz="3200" b="1" dirty="0" err="1"/>
              <a:t>feng</a:t>
            </a:r>
            <a:r>
              <a:rPr lang="en-US" sz="3200" b="1" dirty="0"/>
              <a:t> </a:t>
            </a:r>
            <a:r>
              <a:rPr lang="en-US" sz="3200" b="1" dirty="0" err="1"/>
              <a:t>shui</a:t>
            </a:r>
            <a:r>
              <a:rPr lang="en-US" sz="3200" b="1" dirty="0"/>
              <a:t> </a:t>
            </a:r>
            <a:r>
              <a:rPr lang="zh-TW" altLang="en-US" sz="3200" b="1" dirty="0"/>
              <a:t>風水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/>
              <a:t>typhoon </a:t>
            </a:r>
            <a:r>
              <a:rPr lang="zh-TW" altLang="en-US" sz="3200" b="1" dirty="0"/>
              <a:t>颱風</a:t>
            </a:r>
            <a:r>
              <a:rPr lang="en-US" altLang="zh-TW" sz="3200" b="1" dirty="0"/>
              <a:t>:</a:t>
            </a:r>
            <a:r>
              <a:rPr lang="zh-TW" altLang="en-US" sz="3200" b="1" dirty="0"/>
              <a:t> </a:t>
            </a:r>
            <a:r>
              <a:rPr lang="zh-TW" altLang="en-US" sz="3200" dirty="0"/>
              <a:t>是從中文這樣音譯過去的</a:t>
            </a:r>
            <a:endParaRPr lang="zh-TW" altLang="en-US" sz="32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056854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英文也有外来词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7568" y="1700808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solo </a:t>
            </a:r>
            <a:r>
              <a:rPr lang="zh-CN" altLang="en-US" sz="3200" b="1" dirty="0"/>
              <a:t>独奏、独唱、单独表演</a:t>
            </a:r>
            <a:r>
              <a:rPr lang="en-US" altLang="zh-CN" sz="3200" b="1" dirty="0"/>
              <a:t>:  </a:t>
            </a:r>
            <a:r>
              <a:rPr lang="zh-CN" altLang="en-US" sz="3200" b="1" dirty="0"/>
              <a:t>这个字在义大利文中是表示「仅仅、单独」的意思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tsunami </a:t>
            </a:r>
            <a:r>
              <a:rPr lang="zh-CN" altLang="en-US" sz="3200" b="1" dirty="0"/>
              <a:t>海啸</a:t>
            </a:r>
            <a:r>
              <a:rPr lang="en-US" altLang="zh-CN" sz="3200" b="1" dirty="0"/>
              <a:t>: </a:t>
            </a:r>
            <a:r>
              <a:rPr lang="en-US" altLang="zh-CN" sz="3200" b="1" dirty="0" err="1"/>
              <a:t>Tsu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是日文的「港口」，</a:t>
            </a:r>
            <a:r>
              <a:rPr lang="en-US" altLang="zh-CN" sz="3200" b="1" dirty="0" err="1"/>
              <a:t>nami</a:t>
            </a:r>
            <a:r>
              <a:rPr lang="en-US" altLang="zh-CN" sz="3200" b="1" dirty="0"/>
              <a:t> </a:t>
            </a:r>
            <a:r>
              <a:rPr lang="zh-CN" altLang="en-US" sz="3200" b="1" dirty="0"/>
              <a:t>是指「海浪」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karate </a:t>
            </a:r>
            <a:r>
              <a:rPr lang="zh-CN" altLang="en-US" sz="3200" b="1" dirty="0"/>
              <a:t>空手道</a:t>
            </a:r>
            <a:r>
              <a:rPr lang="en-US" altLang="zh-CN" sz="3200" b="1" dirty="0"/>
              <a:t>: </a:t>
            </a:r>
            <a:r>
              <a:rPr lang="zh-CN" altLang="en-US" sz="3200" b="1" dirty="0"/>
              <a:t>这个字来自于日文，指的是不使用武器，完全赤手空拳搏斗的一种武术。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feng shui </a:t>
            </a:r>
            <a:r>
              <a:rPr lang="zh-CN" altLang="en-US" sz="3200" b="1" dirty="0"/>
              <a:t>风水</a:t>
            </a:r>
            <a:r>
              <a:rPr lang="en-US" altLang="zh-CN" sz="3200" b="1" dirty="0"/>
              <a:t>: feng shui </a:t>
            </a:r>
            <a:r>
              <a:rPr lang="zh-CN" altLang="en-US" sz="3200" b="1" dirty="0"/>
              <a:t>风水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/>
              <a:t>typhoon </a:t>
            </a:r>
            <a:r>
              <a:rPr lang="zh-CN" altLang="en-US" sz="3200" b="1" dirty="0"/>
              <a:t>台风</a:t>
            </a:r>
            <a:r>
              <a:rPr lang="en-US" altLang="zh-CN" sz="3200" b="1" dirty="0"/>
              <a:t>: </a:t>
            </a:r>
            <a:r>
              <a:rPr lang="zh-CN" altLang="en-US" sz="3200" b="1" dirty="0"/>
              <a:t>是从中文这样音译过去的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54653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0070C0"/>
                </a:solidFill>
                <a:latin typeface="王漢宗波卡體一空陰" pitchFamily="18" charset="-120"/>
                <a:ea typeface="王漢宗波卡體一空陰" pitchFamily="18" charset="-120"/>
              </a:rPr>
              <a:t>音譯</a:t>
            </a:r>
            <a:r>
              <a:rPr lang="en-US" altLang="zh-TW" sz="6000" dirty="0">
                <a:solidFill>
                  <a:srgbClr val="C00000"/>
                </a:solidFill>
                <a:latin typeface="王漢宗波卡體一空陰" pitchFamily="18" charset="-120"/>
                <a:ea typeface="王漢宗波卡體一空陰" pitchFamily="18" charset="-120"/>
              </a:rPr>
              <a:t>+</a:t>
            </a:r>
            <a:r>
              <a:rPr lang="zh-TW" altLang="en-US" sz="6000" dirty="0">
                <a:solidFill>
                  <a:srgbClr val="0070C0"/>
                </a:solidFill>
                <a:latin typeface="王漢宗波卡體一空陰" pitchFamily="18" charset="-120"/>
                <a:ea typeface="王漢宗波卡體一空陰" pitchFamily="18" charset="-120"/>
              </a:rPr>
              <a:t>說明</a:t>
            </a:r>
            <a:r>
              <a:rPr lang="zh-TW" altLang="en-US" sz="6000" dirty="0">
                <a:solidFill>
                  <a:srgbClr val="C00000"/>
                </a:solidFill>
                <a:latin typeface="王漢宗波卡體一空陰" pitchFamily="18" charset="-120"/>
                <a:ea typeface="王漢宗波卡體一空陰" pitchFamily="18" charset="-120"/>
              </a:rPr>
              <a:t>的外來詞</a:t>
            </a:r>
            <a:endParaRPr lang="en-US" sz="6000" dirty="0">
              <a:solidFill>
                <a:srgbClr val="C00000"/>
              </a:solidFill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052736"/>
            <a:ext cx="2746648" cy="676672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mini skirt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991544" y="177281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Mickey Mouse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991544" y="249289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milk s</a:t>
            </a:r>
            <a:r>
              <a:rPr lang="en-US" altLang="zh-TW" sz="4000" dirty="0">
                <a:latin typeface="Times New Roman" pitchFamily="18" charset="0"/>
                <a:cs typeface="Times New Roman" pitchFamily="18" charset="0"/>
              </a:rPr>
              <a:t>hake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991544" y="321297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motorcycle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1991544" y="393305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ballet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1991544" y="465313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bowling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991544" y="537321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Wall street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991544" y="6064696"/>
            <a:ext cx="6419056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ice cream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7808" y="105273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迷你裙  </a:t>
            </a:r>
            <a:endParaRPr 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5375921" y="1700809"/>
            <a:ext cx="194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/>
              <a:t>米老鼠</a:t>
            </a:r>
            <a:endParaRPr lang="en-US" sz="3600" dirty="0"/>
          </a:p>
        </p:txBody>
      </p:sp>
      <p:sp>
        <p:nvSpPr>
          <p:cNvPr id="13" name="矩形 12"/>
          <p:cNvSpPr/>
          <p:nvPr/>
        </p:nvSpPr>
        <p:spPr>
          <a:xfrm>
            <a:off x="4727848" y="249289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奶昔</a:t>
            </a:r>
            <a:endParaRPr lang="en-US" sz="3600" dirty="0"/>
          </a:p>
        </p:txBody>
      </p:sp>
      <p:sp>
        <p:nvSpPr>
          <p:cNvPr id="14" name="矩形 13"/>
          <p:cNvSpPr/>
          <p:nvPr/>
        </p:nvSpPr>
        <p:spPr>
          <a:xfrm>
            <a:off x="5015880" y="321471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摩托車</a:t>
            </a:r>
            <a:endParaRPr 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3863752" y="3933057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芭蕾舞</a:t>
            </a:r>
            <a:endParaRPr lang="en-US" sz="3600" dirty="0"/>
          </a:p>
        </p:txBody>
      </p:sp>
      <p:sp>
        <p:nvSpPr>
          <p:cNvPr id="16" name="矩形 15"/>
          <p:cNvSpPr/>
          <p:nvPr/>
        </p:nvSpPr>
        <p:spPr>
          <a:xfrm>
            <a:off x="4166300" y="465313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保齡球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保龄球</a:t>
            </a:r>
            <a:endParaRPr lang="en-US" sz="3600" dirty="0"/>
          </a:p>
        </p:txBody>
      </p:sp>
      <p:sp>
        <p:nvSpPr>
          <p:cNvPr id="17" name="矩形 16"/>
          <p:cNvSpPr/>
          <p:nvPr/>
        </p:nvSpPr>
        <p:spPr>
          <a:xfrm>
            <a:off x="4727849" y="5373217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華爾街</a:t>
            </a:r>
            <a:r>
              <a:rPr lang="en-US" altLang="zh-TW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>华尔街</a:t>
            </a:r>
            <a:endParaRPr lang="en-US" sz="3600" dirty="0"/>
          </a:p>
        </p:txBody>
      </p:sp>
      <p:sp>
        <p:nvSpPr>
          <p:cNvPr id="18" name="矩形 17"/>
          <p:cNvSpPr/>
          <p:nvPr/>
        </p:nvSpPr>
        <p:spPr>
          <a:xfrm>
            <a:off x="4583832" y="6095038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Times New Roman" pitchFamily="18" charset="0"/>
                <a:cs typeface="Times New Roman" pitchFamily="18" charset="0"/>
              </a:rPr>
              <a:t>冰淇淋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440" y="-27664"/>
            <a:ext cx="8830816" cy="4077072"/>
          </a:xfrm>
        </p:spPr>
        <p:txBody>
          <a:bodyPr>
            <a:noAutofit/>
          </a:bodyPr>
          <a:lstStyle/>
          <a:p>
            <a:pPr algn="l"/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氧氫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847528" y="2060848"/>
            <a:ext cx="1476000" cy="9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向下箭號 5"/>
          <p:cNvSpPr/>
          <p:nvPr/>
        </p:nvSpPr>
        <p:spPr>
          <a:xfrm>
            <a:off x="2779744" y="3509392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-240704" y="4653136"/>
            <a:ext cx="6120680" cy="1944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養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5951984" y="3645024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橢圓 8"/>
          <p:cNvSpPr/>
          <p:nvPr/>
        </p:nvSpPr>
        <p:spPr>
          <a:xfrm>
            <a:off x="5286032" y="2060848"/>
            <a:ext cx="1476000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5519936" y="4804533"/>
            <a:ext cx="3275856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輕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0" y="-10308"/>
            <a:ext cx="7205052" cy="68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8B155-B6C0-4906-8F6A-1523946B4233}"/>
              </a:ext>
            </a:extLst>
          </p:cNvPr>
          <p:cNvSpPr txBox="1"/>
          <p:nvPr/>
        </p:nvSpPr>
        <p:spPr>
          <a:xfrm>
            <a:off x="3889412" y="5301209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养</a:t>
            </a:r>
            <a:endParaRPr lang="en-US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00CE2-7076-4606-B228-F16704B3302B}"/>
              </a:ext>
            </a:extLst>
          </p:cNvPr>
          <p:cNvSpPr txBox="1"/>
          <p:nvPr/>
        </p:nvSpPr>
        <p:spPr>
          <a:xfrm>
            <a:off x="7324108" y="5301208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轻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991544" y="15567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480757" y="-1323528"/>
            <a:ext cx="8229600" cy="1143000"/>
          </a:xfrm>
        </p:spPr>
        <p:txBody>
          <a:bodyPr>
            <a:noAutofit/>
          </a:bodyPr>
          <a:lstStyle/>
          <a:p>
            <a:pPr algn="l"/>
            <a:br>
              <a:rPr lang="en-US" altLang="zh-TW" sz="20000" dirty="0">
                <a:latin typeface="華康郭泰碑W4注音字" pitchFamily="66" charset="-120"/>
                <a:ea typeface="華康郭泰碑W4注音字" pitchFamily="66" charset="-120"/>
              </a:rPr>
            </a:br>
            <a:br>
              <a:rPr lang="en-US" altLang="zh-TW" sz="20000" dirty="0">
                <a:latin typeface="華康郭泰碑W4注音字" pitchFamily="66" charset="-120"/>
                <a:ea typeface="華康郭泰碑W4注音字" pitchFamily="66" charset="-120"/>
              </a:rPr>
            </a:br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氯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1039" y="908721"/>
            <a:ext cx="21082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氮</a:t>
            </a:r>
            <a:endParaRPr lang="en-US" sz="150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3005786" y="3501008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向下箭號 9"/>
          <p:cNvSpPr/>
          <p:nvPr/>
        </p:nvSpPr>
        <p:spPr>
          <a:xfrm>
            <a:off x="7348154" y="3592192"/>
            <a:ext cx="756000" cy="1368000"/>
          </a:xfrm>
          <a:prstGeom prst="downArrow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82513" y="4750327"/>
            <a:ext cx="6120680" cy="1944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綠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4263752" y="4746887"/>
            <a:ext cx="612068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1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淡</a:t>
            </a:r>
            <a:endParaRPr lang="en-US" sz="12000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207568" y="2390756"/>
            <a:ext cx="1440160" cy="1044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橢圓 13"/>
          <p:cNvSpPr/>
          <p:nvPr/>
        </p:nvSpPr>
        <p:spPr>
          <a:xfrm>
            <a:off x="6744072" y="2060848"/>
            <a:ext cx="1476000" cy="1116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83" y="250550"/>
            <a:ext cx="7960807" cy="65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91F59D-CB84-4AB7-813F-6DBB4A6E99D8}"/>
              </a:ext>
            </a:extLst>
          </p:cNvPr>
          <p:cNvSpPr txBox="1"/>
          <p:nvPr/>
        </p:nvSpPr>
        <p:spPr>
          <a:xfrm>
            <a:off x="4263752" y="5249065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绿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27448" y="476672"/>
            <a:ext cx="11628784" cy="5184576"/>
          </a:xfrm>
        </p:spPr>
        <p:txBody>
          <a:bodyPr/>
          <a:lstStyle/>
          <a:p>
            <a:pPr>
              <a:buNone/>
            </a:pPr>
            <a:r>
              <a:rPr lang="zh-TW" altLang="en-US" sz="9600" dirty="0">
                <a:latin typeface="華康郭泰碑W4注音字" pitchFamily="66" charset="-120"/>
                <a:ea typeface="華康郭泰碑W4注音字" pitchFamily="66" charset="-120"/>
              </a:rPr>
              <a:t> </a:t>
            </a:r>
            <a:r>
              <a:rPr lang="zh-TW" altLang="en-US" sz="96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</a:rPr>
              <a:t>氟 鐳 鈾</a:t>
            </a:r>
            <a:endParaRPr lang="en-US" sz="9600" dirty="0">
              <a:latin typeface="華康標楷W5寬漢音上1L" panose="03000500000000000000" pitchFamily="66" charset="-120"/>
              <a:ea typeface="華康標楷W5寬漢音上1L" panose="03000500000000000000" pitchFamily="66" charset="-120"/>
            </a:endParaRPr>
          </a:p>
          <a:p>
            <a:endParaRPr lang="en-US" dirty="0"/>
          </a:p>
        </p:txBody>
      </p:sp>
      <p:sp>
        <p:nvSpPr>
          <p:cNvPr id="6" name="橢圓 5"/>
          <p:cNvSpPr/>
          <p:nvPr/>
        </p:nvSpPr>
        <p:spPr>
          <a:xfrm>
            <a:off x="1847528" y="1178696"/>
            <a:ext cx="1080120" cy="8279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橢圓 6"/>
          <p:cNvSpPr/>
          <p:nvPr/>
        </p:nvSpPr>
        <p:spPr>
          <a:xfrm>
            <a:off x="5159896" y="872716"/>
            <a:ext cx="1152128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橢圓 7"/>
          <p:cNvSpPr/>
          <p:nvPr/>
        </p:nvSpPr>
        <p:spPr>
          <a:xfrm>
            <a:off x="7680176" y="872716"/>
            <a:ext cx="1080120" cy="9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143672" y="2207610"/>
            <a:ext cx="1800200" cy="1080120"/>
          </a:xfrm>
          <a:prstGeom prst="straightConnector1">
            <a:avLst/>
          </a:prstGeom>
          <a:ln w="155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>
            <a:off x="6384032" y="2204864"/>
            <a:ext cx="1440160" cy="1152128"/>
          </a:xfrm>
          <a:prstGeom prst="straightConnector1">
            <a:avLst/>
          </a:prstGeom>
          <a:ln w="155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5514399" y="1988840"/>
            <a:ext cx="0" cy="1584176"/>
          </a:xfrm>
          <a:prstGeom prst="straightConnector1">
            <a:avLst/>
          </a:prstGeom>
          <a:ln w="158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內容版面配置區 2"/>
          <p:cNvSpPr txBox="1">
            <a:spLocks/>
          </p:cNvSpPr>
          <p:nvPr/>
        </p:nvSpPr>
        <p:spPr>
          <a:xfrm>
            <a:off x="2243572" y="2747670"/>
            <a:ext cx="6984776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120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 </a:t>
            </a:r>
            <a:r>
              <a:rPr lang="zh-TW" altLang="en-US" sz="8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發音</a:t>
            </a:r>
            <a:endParaRPr lang="en-US" sz="8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26" name="內容版面配置區 2"/>
          <p:cNvSpPr txBox="1">
            <a:spLocks/>
          </p:cNvSpPr>
          <p:nvPr/>
        </p:nvSpPr>
        <p:spPr>
          <a:xfrm>
            <a:off x="1199456" y="3833664"/>
            <a:ext cx="14185576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zh-TW" sz="1200" dirty="0">
              <a:latin typeface="華康郭泰碑W4注音字" pitchFamily="66" charset="-120"/>
              <a:ea typeface="華康郭泰碑W4注音字" pitchFamily="66" charset="-12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zh-TW" altLang="en-US" sz="1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其他例子</a:t>
            </a:r>
            <a:r>
              <a:rPr lang="en-US" altLang="zh-TW" sz="48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: 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鋇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(barium)</a:t>
            </a:r>
            <a:r>
              <a:rPr lang="zh-TW" altLang="en-US" sz="3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、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釩</a:t>
            </a:r>
            <a:r>
              <a:rPr lang="en-US" altLang="zh-TW" sz="32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(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vanadium) </a:t>
            </a:r>
            <a:r>
              <a:rPr lang="zh-TW" altLang="en-US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、</a:t>
            </a:r>
            <a:r>
              <a:rPr lang="en-US" altLang="zh-TW" sz="36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5400" dirty="0">
                <a:latin typeface="華康郭泰碑W4注音字" pitchFamily="66" charset="-120"/>
                <a:ea typeface="華康郭泰碑W4注音字" pitchFamily="66" charset="-120"/>
                <a:cs typeface="Times New Roman" pitchFamily="18" charset="0"/>
              </a:rPr>
              <a:t>    </a:t>
            </a:r>
            <a:r>
              <a:rPr lang="zh-TW" altLang="en-US" sz="5400" dirty="0">
                <a:latin typeface="華康標楷W5寬漢音上1L" panose="03000500000000000000" pitchFamily="66" charset="-120"/>
                <a:ea typeface="華康標楷W5寬漢音上1L" panose="03000500000000000000" pitchFamily="66" charset="-120"/>
                <a:cs typeface="Times New Roman" pitchFamily="18" charset="0"/>
              </a:rPr>
              <a:t>氦</a:t>
            </a:r>
            <a:r>
              <a:rPr lang="en-US" altLang="zh-TW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(helium) </a:t>
            </a:r>
            <a:r>
              <a:rPr lang="zh-TW" altLang="en-US" sz="3200" dirty="0">
                <a:latin typeface="Times New Roman" pitchFamily="18" charset="0"/>
                <a:ea typeface="華康郭泰碑W4注音字" pitchFamily="66" charset="-120"/>
                <a:cs typeface="Times New Roman" pitchFamily="18" charset="0"/>
              </a:rPr>
              <a:t>。</a:t>
            </a:r>
            <a:endParaRPr lang="en-US" sz="3200" b="1" dirty="0">
              <a:latin typeface="Times New Roman" pitchFamily="18" charset="0"/>
              <a:ea typeface="華康郭泰碑W4注音字" pitchFamily="66" charset="-12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22" y="116632"/>
            <a:ext cx="906757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D644-F220-48CD-B602-B7D7DE0CC89A}"/>
              </a:ext>
            </a:extLst>
          </p:cNvPr>
          <p:cNvSpPr txBox="1"/>
          <p:nvPr/>
        </p:nvSpPr>
        <p:spPr>
          <a:xfrm>
            <a:off x="7248128" y="3604061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发音</a:t>
            </a:r>
            <a:endParaRPr lang="en-US" sz="6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A40F5-28A5-49AB-B417-1A13A425039D}"/>
              </a:ext>
            </a:extLst>
          </p:cNvPr>
          <p:cNvSpPr txBox="1"/>
          <p:nvPr/>
        </p:nvSpPr>
        <p:spPr>
          <a:xfrm flipH="1">
            <a:off x="4560658" y="5736404"/>
            <a:ext cx="76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铂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DC67F-3FB6-423B-BF61-2E6A13D3689B}"/>
              </a:ext>
            </a:extLst>
          </p:cNvPr>
          <p:cNvSpPr txBox="1"/>
          <p:nvPr/>
        </p:nvSpPr>
        <p:spPr>
          <a:xfrm>
            <a:off x="4655842" y="4619723"/>
            <a:ext cx="671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C3C3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bó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78C6E-3F2E-4E79-AD5F-08F268736EBF}"/>
              </a:ext>
            </a:extLst>
          </p:cNvPr>
          <p:cNvSpPr txBox="1"/>
          <p:nvPr/>
        </p:nvSpPr>
        <p:spPr>
          <a:xfrm>
            <a:off x="7932204" y="579568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钒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6" grpId="0"/>
      <p:bldP spid="26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王漢宗空疊圓繁" pitchFamily="2" charset="-120"/>
                <a:ea typeface="王漢宗空疊圓繁" pitchFamily="2" charset="-120"/>
              </a:rPr>
              <a:t>英文中的中文外來詞</a:t>
            </a:r>
            <a:endParaRPr lang="en-US" sz="6000" dirty="0">
              <a:latin typeface="王漢宗空疊圓繁" pitchFamily="2" charset="-120"/>
              <a:ea typeface="王漢宗空疊圓繁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052736"/>
            <a:ext cx="7571184" cy="74868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ginseng←</a:t>
            </a:r>
            <a:r>
              <a:rPr lang="zh-TW" altLang="en-US" dirty="0"/>
              <a:t>人參</a:t>
            </a:r>
            <a:r>
              <a:rPr lang="en-US" altLang="zh-TW" dirty="0"/>
              <a:t>    </a:t>
            </a:r>
            <a:r>
              <a:rPr lang="zh-CN" altLang="en-US" dirty="0"/>
              <a:t>人参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981200" y="1772816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Confucius←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孔子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053208" y="2348880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silk←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絲綢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丝绸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053208" y="2896344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fengshui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風水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风水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053208" y="3429000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lychee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荔枝</a:t>
            </a:r>
            <a:endParaRPr lang="en-US" altLang="zh-TW" sz="40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063552" y="3861048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oolong tea←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烏龍茶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乌龙茶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tea→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茶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800" dirty="0">
                <a:latin typeface="Times New Roman" pitchFamily="18" charset="0"/>
                <a:cs typeface="Times New Roman" pitchFamily="18" charset="0"/>
              </a:rPr>
              <a:t>閔南語發音</a:t>
            </a:r>
            <a:r>
              <a:rPr lang="en-US" altLang="zh-TW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2800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2063552" y="4365104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tofu←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豆腐</a:t>
            </a:r>
            <a:endParaRPr lang="en-US" altLang="zh-TW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2063552" y="4912568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dimsum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點心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点心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063552" y="5488632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kungfu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功夫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>
          <a:xfrm>
            <a:off x="2135560" y="6064696"/>
            <a:ext cx="7571184" cy="7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yin yang←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陰陽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zh-CN" altLang="en-US" sz="3200" dirty="0">
                <a:latin typeface="Times New Roman" pitchFamily="18" charset="0"/>
                <a:cs typeface="Times New Roman" pitchFamily="18" charset="0"/>
              </a:rPr>
              <a:t>阴阳</a:t>
            </a:r>
            <a:endParaRPr lang="en-US" altLang="zh-TW" sz="4000" b="1" dirty="0">
              <a:latin typeface="王漢宗中楷體注音" pitchFamily="82" charset="-120"/>
              <a:ea typeface="王漢宗中楷體注音" pitchFamily="8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20777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093789"/>
            <a:ext cx="624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860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836712"/>
            <a:ext cx="6912768" cy="533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5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777" y="2060848"/>
            <a:ext cx="38779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</a:rPr>
              <a:t>塔可鐘</a:t>
            </a:r>
            <a:endParaRPr lang="en-US" altLang="zh-TW" sz="9600" dirty="0">
              <a:solidFill>
                <a:srgbClr val="FF0000"/>
              </a:solidFill>
            </a:endParaRPr>
          </a:p>
          <a:p>
            <a:r>
              <a:rPr lang="zh-TW" altLang="en-US" sz="9600" dirty="0">
                <a:solidFill>
                  <a:srgbClr val="FF0000"/>
                </a:solidFill>
              </a:rPr>
              <a:t>塔可钟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366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76672"/>
            <a:ext cx="6624736" cy="555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926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692696"/>
            <a:ext cx="77582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8550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1F34-300D-C840-4D3C-A5117FFBF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EF4A17-CC50-2B28-5A62-2804825E2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598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-171400"/>
            <a:ext cx="8147248" cy="107099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</a:rPr>
              <a:t>翻譯很有趣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703512" y="620688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1. Regular Milk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內容版面配置區 3"/>
          <p:cNvSpPr>
            <a:spLocks noGrp="1"/>
          </p:cNvSpPr>
          <p:nvPr>
            <p:ph sz="half" idx="2"/>
          </p:nvPr>
        </p:nvSpPr>
        <p:spPr>
          <a:xfrm>
            <a:off x="1703512" y="1700808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2. Are you kidding?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內容版面配置區 3"/>
          <p:cNvSpPr>
            <a:spLocks noGrp="1"/>
          </p:cNvSpPr>
          <p:nvPr>
            <p:ph sz="half" idx="2"/>
          </p:nvPr>
        </p:nvSpPr>
        <p:spPr>
          <a:xfrm>
            <a:off x="1775520" y="2780928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3. No. I am serious.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內容版面配置區 3"/>
          <p:cNvSpPr>
            <a:spLocks noGrp="1"/>
          </p:cNvSpPr>
          <p:nvPr>
            <p:ph sz="half" idx="2"/>
          </p:nvPr>
        </p:nvSpPr>
        <p:spPr>
          <a:xfrm>
            <a:off x="1775520" y="3933056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4. How are you?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內容版面配置區 3"/>
          <p:cNvSpPr>
            <a:spLocks noGrp="1"/>
          </p:cNvSpPr>
          <p:nvPr>
            <p:ph sz="half" idx="2"/>
          </p:nvPr>
        </p:nvSpPr>
        <p:spPr>
          <a:xfrm>
            <a:off x="1775520" y="5085184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5. How old are you?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內容版面配置區 3"/>
          <p:cNvSpPr>
            <a:spLocks noGrp="1"/>
          </p:cNvSpPr>
          <p:nvPr>
            <p:ph sz="half" idx="2"/>
          </p:nvPr>
        </p:nvSpPr>
        <p:spPr>
          <a:xfrm>
            <a:off x="5447928" y="620688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6. Garden Greens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內容版面配置區 3"/>
          <p:cNvSpPr>
            <a:spLocks noGrp="1"/>
          </p:cNvSpPr>
          <p:nvPr>
            <p:ph sz="half" idx="2"/>
          </p:nvPr>
        </p:nvSpPr>
        <p:spPr>
          <a:xfrm>
            <a:off x="5519936" y="1772816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7. Go ahead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內容版面配置區 3"/>
          <p:cNvSpPr>
            <a:spLocks noGrp="1"/>
          </p:cNvSpPr>
          <p:nvPr>
            <p:ph sz="half" idx="2"/>
          </p:nvPr>
        </p:nvSpPr>
        <p:spPr>
          <a:xfrm>
            <a:off x="5447928" y="2852936"/>
            <a:ext cx="8352928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At KFC, we do chicken right.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919536" y="-99954"/>
            <a:ext cx="8424936" cy="79208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请耐心等候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內容版面配置區 10" descr="Jacob_Dav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8186480" y="4146313"/>
            <a:ext cx="6864" cy="8413"/>
          </a:xfrm>
        </p:spPr>
      </p:pic>
      <p:pic>
        <p:nvPicPr>
          <p:cNvPr id="6147" name="Picture 3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8" name="Picture 4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pic>
        <p:nvPicPr>
          <p:cNvPr id="6149" name="Picture 5" descr="C:\Users\Elaine\Documents\慈濟爾灣2015-2016\第三週\Jacob_Dav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568" y="3424794"/>
            <a:ext cx="6864" cy="8413"/>
          </a:xfrm>
          <a:prstGeom prst="rect">
            <a:avLst/>
          </a:prstGeom>
          <a:noFill/>
        </p:spPr>
      </p:pic>
      <p:sp>
        <p:nvSpPr>
          <p:cNvPr id="15" name="文字版面配置區 2"/>
          <p:cNvSpPr>
            <a:spLocks noGrp="1"/>
          </p:cNvSpPr>
          <p:nvPr>
            <p:ph type="body" idx="1"/>
          </p:nvPr>
        </p:nvSpPr>
        <p:spPr>
          <a:xfrm>
            <a:off x="1919536" y="1020898"/>
            <a:ext cx="8424936" cy="75191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zh-CN" altLang="en-US" sz="3600" b="0" dirty="0">
                <a:latin typeface="Times New Roman" pitchFamily="18" charset="0"/>
                <a:cs typeface="Times New Roman" pitchFamily="18" charset="0"/>
              </a:rPr>
              <a:t>请在一米线外等候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1919536" y="2132856"/>
            <a:ext cx="8424936" cy="79208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色狼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字版面配置區 2"/>
          <p:cNvSpPr>
            <a:spLocks noGrp="1"/>
          </p:cNvSpPr>
          <p:nvPr>
            <p:ph type="body" idx="1"/>
          </p:nvPr>
        </p:nvSpPr>
        <p:spPr>
          <a:xfrm>
            <a:off x="1919536" y="3212976"/>
            <a:ext cx="8424936" cy="79208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小心</a:t>
            </a:r>
            <a:r>
              <a:rPr lang="zh-CN" altLang="en-US" sz="3600" b="0" dirty="0">
                <a:latin typeface="Times New Roman" pitchFamily="18" charset="0"/>
                <a:cs typeface="Times New Roman" pitchFamily="18" charset="0"/>
              </a:rPr>
              <a:t>滑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倒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文字版面配置區 2"/>
          <p:cNvSpPr>
            <a:spLocks noGrp="1"/>
          </p:cNvSpPr>
          <p:nvPr>
            <p:ph type="body" idx="1"/>
          </p:nvPr>
        </p:nvSpPr>
        <p:spPr>
          <a:xfrm>
            <a:off x="1919536" y="4293096"/>
            <a:ext cx="8424936" cy="79208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烘手机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字版面配置區 2"/>
          <p:cNvSpPr>
            <a:spLocks noGrp="1"/>
          </p:cNvSpPr>
          <p:nvPr>
            <p:ph type="body" idx="1"/>
          </p:nvPr>
        </p:nvSpPr>
        <p:spPr>
          <a:xfrm>
            <a:off x="1847528" y="5301208"/>
            <a:ext cx="8424936" cy="792088"/>
          </a:xfrm>
        </p:spPr>
        <p:txBody>
          <a:bodyPr>
            <a:noAutofit/>
          </a:bodyPr>
          <a:lstStyle/>
          <a:p>
            <a:r>
              <a:rPr lang="en-US" altLang="zh-TW" sz="3600" b="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zh-CN" altLang="en-US" sz="3600" b="0" dirty="0">
                <a:latin typeface="Times New Roman" pitchFamily="18" charset="0"/>
                <a:cs typeface="Times New Roman" pitchFamily="18" charset="0"/>
              </a:rPr>
              <a:t>英</a:t>
            </a:r>
            <a:r>
              <a:rPr lang="zh-TW" altLang="en-US" sz="3600" b="0" dirty="0">
                <a:latin typeface="Times New Roman" pitchFamily="18" charset="0"/>
                <a:cs typeface="Times New Roman" pitchFamily="18" charset="0"/>
              </a:rPr>
              <a:t>年早逝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2303F-5172-4F60-844F-FAE74E0A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8" y="0"/>
            <a:ext cx="8124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34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12544-B9CE-4686-873F-41C7CBF9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6" y="116632"/>
            <a:ext cx="8230749" cy="3458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3C1C4-6F95-4A79-9040-BBBA0106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57" y="3451770"/>
            <a:ext cx="8135485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78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E7FE7-C3E4-466D-A697-A0DE315D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8" y="4285"/>
            <a:ext cx="8135485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45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1765E-7F6C-4649-A4BA-D6D732D15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841" y="0"/>
            <a:ext cx="8102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78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98C94-0CE6-48BB-B9E0-FDF02AC6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47154"/>
            <a:ext cx="8106906" cy="338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B838-5F90-4348-995F-90E838A0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356993"/>
            <a:ext cx="8087854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052736"/>
            <a:ext cx="53816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909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2D36B-12D4-476B-896D-2D70ABB0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84" y="4285"/>
            <a:ext cx="8116433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07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91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4358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1093789"/>
            <a:ext cx="624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54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836712"/>
            <a:ext cx="6912768" cy="533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109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76672"/>
            <a:ext cx="6624736" cy="555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5843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692696"/>
            <a:ext cx="77582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6197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6B50-6993-97C3-6E94-3F9FEAFA3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第三周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05898-0F77-A98F-A579-31B21574F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535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412776"/>
            <a:ext cx="6325866" cy="26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2903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919965"/>
            <a:ext cx="7182465" cy="269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4723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維持</a:t>
            </a:r>
            <a:r>
              <a:rPr lang="en-US" altLang="zh-TW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维持</a:t>
            </a: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(to maintain)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8"/>
            <a:ext cx="8964488" cy="5544616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她每天到健身房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(fitness center)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運動以</a:t>
            </a:r>
            <a:r>
              <a:rPr lang="zh-TW" alt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維持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好身材。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她每天到健身房运动，以</a:t>
            </a:r>
            <a:r>
              <a:rPr lang="zh-CN" altLang="en-US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维持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好身材</a:t>
            </a: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圖片 4" descr="健身房運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0" y="2881462"/>
            <a:ext cx="57150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2307</Words>
  <Application>Microsoft Office PowerPoint</Application>
  <PresentationFormat>Widescreen</PresentationFormat>
  <Paragraphs>372</Paragraphs>
  <Slides>125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42" baseType="lpstr">
      <vt:lpstr>等线 Light</vt:lpstr>
      <vt:lpstr>標楷體</vt:lpstr>
      <vt:lpstr>KaiTi</vt:lpstr>
      <vt:lpstr>新細明體</vt:lpstr>
      <vt:lpstr>宋体</vt:lpstr>
      <vt:lpstr>王漢宗中明體注音</vt:lpstr>
      <vt:lpstr>王漢宗中楷體注音</vt:lpstr>
      <vt:lpstr>王漢宗波卡體一空陰</vt:lpstr>
      <vt:lpstr>王漢宗空疊圓繁</vt:lpstr>
      <vt:lpstr>華康標楷W5寬漢音上1L</vt:lpstr>
      <vt:lpstr>華康郭泰碑W4注音字</vt:lpstr>
      <vt:lpstr>Arial</vt:lpstr>
      <vt:lpstr>Calibri</vt:lpstr>
      <vt:lpstr>Calibri Light</vt:lpstr>
      <vt:lpstr>Times New Roman</vt:lpstr>
      <vt:lpstr>Wingdings</vt:lpstr>
      <vt:lpstr>Office Theme</vt:lpstr>
      <vt:lpstr>八册第四课</vt:lpstr>
      <vt:lpstr>說說看這些商店的中文名稱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請猜猜看這些中文名稱是指英文的什麼商店?</vt:lpstr>
      <vt:lpstr>請猜猜看這些中文名稱是指英文的什麼商店?</vt:lpstr>
      <vt:lpstr>外來詞 外来词</vt:lpstr>
      <vt:lpstr>PowerPoint Presentation</vt:lpstr>
      <vt:lpstr>PowerPoint Presentation</vt:lpstr>
      <vt:lpstr>1. 中文的外來詞大多數是從哪裡來? 1. 中文的外来词大多数是从哪裡来?  2.中文的外來詞形式有幾種?  2.中文的外来词形式有几种?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音譯+說明的外來詞</vt:lpstr>
      <vt:lpstr>PowerPoint Presentation</vt:lpstr>
      <vt:lpstr>氧氫</vt:lpstr>
      <vt:lpstr>  氯</vt:lpstr>
      <vt:lpstr>PowerPoint Presentation</vt:lpstr>
      <vt:lpstr>英文中的中文外來詞</vt:lpstr>
      <vt:lpstr>英文中的中文外來詞</vt:lpstr>
      <vt:lpstr>英文也有外来词</vt:lpstr>
      <vt:lpstr>PowerPoint Presentation</vt:lpstr>
      <vt:lpstr>隨手(at one’s convenience)</vt:lpstr>
      <vt:lpstr>随手(at one’s convenience)</vt:lpstr>
      <vt:lpstr>PowerPoint Presentation</vt:lpstr>
      <vt:lpstr>PowerPoint Presentation</vt:lpstr>
      <vt:lpstr>PowerPoint Presentation</vt:lpstr>
      <vt:lpstr>脫口秀 (talk show)</vt:lpstr>
      <vt:lpstr>PowerPoint Presentation</vt:lpstr>
      <vt:lpstr>PowerPoint Presentation</vt:lpstr>
      <vt:lpstr>大致(in general)</vt:lpstr>
      <vt:lpstr>一致(unanimously, same)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故事阅读：翻译很有趣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外來詞</vt:lpstr>
      <vt:lpstr>PowerPoint Presentation</vt:lpstr>
      <vt:lpstr>英文也有外來詞</vt:lpstr>
      <vt:lpstr>英文也有外来词</vt:lpstr>
      <vt:lpstr>音譯+說明的外來詞</vt:lpstr>
      <vt:lpstr>氧氫</vt:lpstr>
      <vt:lpstr>  氯</vt:lpstr>
      <vt:lpstr>PowerPoint Presentation</vt:lpstr>
      <vt:lpstr>英文中的中文外來詞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</vt:lpstr>
      <vt:lpstr>翻譯很有趣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</vt:lpstr>
      <vt:lpstr>PowerPoint Presentation</vt:lpstr>
      <vt:lpstr>PowerPoint Presentation</vt:lpstr>
      <vt:lpstr>維持 维持(to maintain)</vt:lpstr>
      <vt:lpstr>PowerPoint Presentation</vt:lpstr>
      <vt:lpstr>甜 (sweet)</vt:lpstr>
      <vt:lpstr>PowerPoint Presentation</vt:lpstr>
      <vt:lpstr>輕鬆轻松(effortlessly)</vt:lpstr>
      <vt:lpstr>PowerPoint Presentation</vt:lpstr>
      <vt:lpstr> 分辨 (to differentiate, to distinguish )</vt:lpstr>
      <vt:lpstr>PowerPoint Presentation</vt:lpstr>
      <vt:lpstr>PowerPoint Presentation</vt:lpstr>
      <vt:lpstr>收集(to collect)</vt:lpstr>
      <vt:lpstr>PowerPoint Presentation</vt:lpstr>
      <vt:lpstr>PowerPoint Presentation</vt:lpstr>
      <vt:lpstr>提問 (to ask a question/ question)</vt:lpstr>
      <vt:lpstr>PowerPoint Presentation</vt:lpstr>
      <vt:lpstr>指教  (give advice or comments)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第四周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八册第四课</dc:title>
  <dc:creator>Xin Tong</dc:creator>
  <cp:lastModifiedBy>Xin Tong</cp:lastModifiedBy>
  <cp:revision>2</cp:revision>
  <dcterms:created xsi:type="dcterms:W3CDTF">2022-05-29T22:03:25Z</dcterms:created>
  <dcterms:modified xsi:type="dcterms:W3CDTF">2022-05-29T22:23:27Z</dcterms:modified>
</cp:coreProperties>
</file>